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8" r:id="rId3"/>
    <p:sldId id="292" r:id="rId4"/>
    <p:sldId id="291" r:id="rId5"/>
    <p:sldId id="271" r:id="rId6"/>
    <p:sldId id="293" r:id="rId7"/>
    <p:sldId id="272" r:id="rId8"/>
    <p:sldId id="273" r:id="rId9"/>
    <p:sldId id="274" r:id="rId10"/>
    <p:sldId id="280" r:id="rId11"/>
    <p:sldId id="281" r:id="rId12"/>
    <p:sldId id="2124817568" r:id="rId13"/>
    <p:sldId id="2124817569" r:id="rId14"/>
    <p:sldId id="2124817570" r:id="rId15"/>
    <p:sldId id="275" r:id="rId16"/>
    <p:sldId id="286" r:id="rId17"/>
    <p:sldId id="276" r:id="rId18"/>
    <p:sldId id="2124817572" r:id="rId19"/>
    <p:sldId id="2124817571" r:id="rId20"/>
    <p:sldId id="289" r:id="rId21"/>
    <p:sldId id="2124817574" r:id="rId22"/>
    <p:sldId id="2124817573" r:id="rId23"/>
    <p:sldId id="287" r:id="rId24"/>
    <p:sldId id="290" r:id="rId25"/>
  </p:sldIdLst>
  <p:sldSz cx="12192000" cy="6858000"/>
  <p:notesSz cx="6858000" cy="91440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Std" panose="020B0502020104020203" pitchFamily="34" charset="-79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Std" panose="020B0502020104020203" pitchFamily="34" charset="-79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Std" panose="020B0502020104020203" pitchFamily="34" charset="-79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Std" panose="020B0502020104020203" pitchFamily="34" charset="-79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ill Sans Std" panose="020B0502020104020203" pitchFamily="34" charset="-79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Std" panose="020B0502020104020203" pitchFamily="34" charset="-79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Std" panose="020B0502020104020203" pitchFamily="34" charset="-79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Std" panose="020B0502020104020203" pitchFamily="34" charset="-79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Std" panose="020B0502020104020203" pitchFamily="34" charset="-79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033"/>
    <a:srgbClr val="F18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3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1">
            <a:extLst>
              <a:ext uri="{FF2B5EF4-FFF2-40B4-BE49-F238E27FC236}">
                <a16:creationId xmlns:a16="http://schemas.microsoft.com/office/drawing/2014/main" id="{8468F684-879C-5B48-A1CA-967FFC938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11175"/>
            <a:ext cx="3068637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2">
            <a:extLst>
              <a:ext uri="{FF2B5EF4-FFF2-40B4-BE49-F238E27FC236}">
                <a16:creationId xmlns:a16="http://schemas.microsoft.com/office/drawing/2014/main" id="{E2D8EA03-CF41-2347-9929-DE3964638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650" y="509588"/>
            <a:ext cx="741363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ijdelijke aanduiding voor inhoud 16"/>
          <p:cNvSpPr>
            <a:spLocks noGrp="1"/>
          </p:cNvSpPr>
          <p:nvPr>
            <p:ph sz="quarter" idx="11"/>
          </p:nvPr>
        </p:nvSpPr>
        <p:spPr>
          <a:xfrm>
            <a:off x="0" y="2044700"/>
            <a:ext cx="12192000" cy="4813300"/>
          </a:xfrm>
          <a:prstGeom prst="rect">
            <a:avLst/>
          </a:prstGeom>
          <a:solidFill>
            <a:schemeClr val="tx2"/>
          </a:solidFill>
        </p:spPr>
        <p:txBody>
          <a:bodyPr lIns="972000" tIns="720000" rIns="1080000" bIns="720000"/>
          <a:lstStyle>
            <a:lvl1pPr marL="0" indent="0">
              <a:spcAft>
                <a:spcPts val="1200"/>
              </a:spcAft>
              <a:buNone/>
              <a:defRPr sz="4800"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 sz="3200"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 sz="2800"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 sz="3200"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7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UZ-logo+Se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AA8BF104-5492-0643-89A7-50AD69AF1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11175"/>
            <a:ext cx="16192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>
            <a:extLst>
              <a:ext uri="{FF2B5EF4-FFF2-40B4-BE49-F238E27FC236}">
                <a16:creationId xmlns:a16="http://schemas.microsoft.com/office/drawing/2014/main" id="{1CA6D8A4-B0BC-7E46-A2D8-368A0BE76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509588"/>
            <a:ext cx="39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852092" y="542923"/>
            <a:ext cx="8677561" cy="656365"/>
          </a:xfrm>
          <a:prstGeom prst="rect">
            <a:avLst/>
          </a:prstGeom>
        </p:spPr>
        <p:txBody>
          <a:bodyPr lIns="180000" tIns="0" rIns="180000" bIns="108000" anchor="b" anchorCtr="0"/>
          <a:lstStyle>
            <a:lvl1pPr>
              <a:lnSpc>
                <a:spcPts val="32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BE" dirty="0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1"/>
          </p:nvPr>
        </p:nvSpPr>
        <p:spPr>
          <a:xfrm>
            <a:off x="900566" y="1749976"/>
            <a:ext cx="10629087" cy="4508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99869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UZ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DD34BCA3-F67B-AC42-99A5-114CE9AD13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11175"/>
            <a:ext cx="16192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329022" y="542923"/>
            <a:ext cx="9200631" cy="656365"/>
          </a:xfrm>
          <a:prstGeom prst="rect">
            <a:avLst/>
          </a:prstGeom>
        </p:spPr>
        <p:txBody>
          <a:bodyPr lIns="180000" tIns="0" rIns="180000" bIns="108000" anchor="b" anchorCtr="0"/>
          <a:lstStyle>
            <a:lvl1pPr>
              <a:lnSpc>
                <a:spcPts val="32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BE" dirty="0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1"/>
          </p:nvPr>
        </p:nvSpPr>
        <p:spPr>
          <a:xfrm>
            <a:off x="900567" y="1749976"/>
            <a:ext cx="10629086" cy="451297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75940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UZ-logo+Sedes / titel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DAD3FC9E-62F1-FD47-83BC-D2BED7573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11175"/>
            <a:ext cx="16192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>
            <a:extLst>
              <a:ext uri="{FF2B5EF4-FFF2-40B4-BE49-F238E27FC236}">
                <a16:creationId xmlns:a16="http://schemas.microsoft.com/office/drawing/2014/main" id="{320C9BBE-2DA8-6F43-8BAD-D1F22F13D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509588"/>
            <a:ext cx="39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040518" y="-1"/>
            <a:ext cx="9151482" cy="1296000"/>
          </a:xfrm>
          <a:prstGeom prst="rect">
            <a:avLst/>
          </a:prstGeom>
          <a:solidFill>
            <a:schemeClr val="tx2"/>
          </a:solidFill>
        </p:spPr>
        <p:txBody>
          <a:bodyPr lIns="180000" tIns="360000" rIns="180000" bIns="180000" anchor="b" anchorCtr="0"/>
          <a:lstStyle>
            <a:lvl1pPr>
              <a:lnSpc>
                <a:spcPts val="32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BE" dirty="0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1"/>
          </p:nvPr>
        </p:nvSpPr>
        <p:spPr>
          <a:xfrm>
            <a:off x="900566" y="1749976"/>
            <a:ext cx="10629087" cy="4508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4961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UZ-logo / titel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674A8923-6176-4246-B2C2-49FE0A8B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511175"/>
            <a:ext cx="16192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2362200" y="-1"/>
            <a:ext cx="9829800" cy="1296000"/>
          </a:xfrm>
          <a:prstGeom prst="rect">
            <a:avLst/>
          </a:prstGeom>
          <a:solidFill>
            <a:schemeClr val="tx2"/>
          </a:solidFill>
        </p:spPr>
        <p:txBody>
          <a:bodyPr lIns="180000" tIns="360000" rIns="180000" bIns="180000" anchor="b" anchorCtr="0"/>
          <a:lstStyle>
            <a:lvl1pPr>
              <a:lnSpc>
                <a:spcPts val="32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BE" dirty="0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1"/>
          </p:nvPr>
        </p:nvSpPr>
        <p:spPr>
          <a:xfrm>
            <a:off x="900566" y="1749976"/>
            <a:ext cx="10629087" cy="4508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78582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UZ-logo+Sedes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9B3C3C90-4A87-8144-BE86-2AE2E31879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188" y="5845175"/>
            <a:ext cx="16192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>
            <a:extLst>
              <a:ext uri="{FF2B5EF4-FFF2-40B4-BE49-F238E27FC236}">
                <a16:creationId xmlns:a16="http://schemas.microsoft.com/office/drawing/2014/main" id="{BD2497DE-7586-884D-AA15-C67251049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1888" y="5843588"/>
            <a:ext cx="390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0799"/>
          </a:xfrm>
          <a:prstGeom prst="rect">
            <a:avLst/>
          </a:prstGeom>
          <a:solidFill>
            <a:schemeClr val="tx2"/>
          </a:solidFill>
        </p:spPr>
        <p:txBody>
          <a:bodyPr lIns="0" tIns="360000" rIns="360000" bIns="180000" anchor="ctr" anchorCtr="0"/>
          <a:lstStyle>
            <a:lvl1pPr marL="900000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BE" dirty="0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1"/>
          </p:nvPr>
        </p:nvSpPr>
        <p:spPr>
          <a:xfrm>
            <a:off x="900566" y="1749976"/>
            <a:ext cx="10629087" cy="4508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23446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UZ-logo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1">
            <a:extLst>
              <a:ext uri="{FF2B5EF4-FFF2-40B4-BE49-F238E27FC236}">
                <a16:creationId xmlns:a16="http://schemas.microsoft.com/office/drawing/2014/main" id="{7E464053-F922-8244-B3DC-49BF427E2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175" y="5845175"/>
            <a:ext cx="1620838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0799"/>
          </a:xfrm>
          <a:prstGeom prst="rect">
            <a:avLst/>
          </a:prstGeom>
          <a:solidFill>
            <a:schemeClr val="tx2"/>
          </a:solidFill>
        </p:spPr>
        <p:txBody>
          <a:bodyPr lIns="0" tIns="360000" rIns="360000" bIns="180000" anchor="ctr" anchorCtr="0"/>
          <a:lstStyle>
            <a:lvl1pPr marL="900000">
              <a:lnSpc>
                <a:spcPts val="4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nl-BE" dirty="0"/>
          </a:p>
        </p:txBody>
      </p:sp>
      <p:sp>
        <p:nvSpPr>
          <p:cNvPr id="17" name="Tijdelijke aanduiding voor inhoud 16"/>
          <p:cNvSpPr>
            <a:spLocks noGrp="1"/>
          </p:cNvSpPr>
          <p:nvPr>
            <p:ph sz="quarter" idx="11"/>
          </p:nvPr>
        </p:nvSpPr>
        <p:spPr>
          <a:xfrm>
            <a:off x="900566" y="1749976"/>
            <a:ext cx="10629087" cy="450838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32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530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Std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Std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Std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Std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Std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Std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Std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Std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inhoud 4">
            <a:extLst>
              <a:ext uri="{FF2B5EF4-FFF2-40B4-BE49-F238E27FC236}">
                <a16:creationId xmlns:a16="http://schemas.microsoft.com/office/drawing/2014/main" id="{DD6BD994-FEC4-5E4B-AF3D-A27F05F4F3CA}"/>
              </a:ext>
            </a:extLst>
          </p:cNvPr>
          <p:cNvSpPr>
            <a:spLocks noGrp="1" noChangeArrowheads="1"/>
          </p:cNvSpPr>
          <p:nvPr>
            <p:ph sz="quarter" idx="11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Duchenne &amp; het brein</a:t>
            </a:r>
          </a:p>
          <a:p>
            <a:pPr eaLnBrk="1" hangingPunct="1"/>
            <a:endParaRPr lang="nl-BE" altLang="nl-BE" dirty="0"/>
          </a:p>
          <a:p>
            <a:pPr algn="r" eaLnBrk="1" hangingPunct="1"/>
            <a:r>
              <a:rPr lang="nl-BE" altLang="nl-BE" sz="1800" dirty="0"/>
              <a:t>Sam Geuens</a:t>
            </a:r>
            <a:br>
              <a:rPr lang="nl-BE" altLang="nl-BE" sz="1800" dirty="0"/>
            </a:br>
            <a:r>
              <a:rPr lang="nl-BE" altLang="nl-BE" sz="1800" dirty="0"/>
              <a:t>Neuropsycholoog</a:t>
            </a:r>
            <a:br>
              <a:rPr lang="nl-BE" altLang="nl-BE" sz="1800" dirty="0"/>
            </a:br>
            <a:r>
              <a:rPr lang="nl-BE" altLang="nl-BE" sz="1800" dirty="0"/>
              <a:t>NMRC Pediatrie, UZ Leuven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Cognitie en gedrag bij DMD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735D3-EF40-C74E-8840-DE670AF519A0}"/>
              </a:ext>
            </a:extLst>
          </p:cNvPr>
          <p:cNvSpPr txBox="1"/>
          <p:nvPr/>
        </p:nvSpPr>
        <p:spPr>
          <a:xfrm>
            <a:off x="606286" y="1948068"/>
            <a:ext cx="78519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Is moeilijker te ”meten”</a:t>
            </a:r>
            <a:br>
              <a:rPr lang="nl-BE" i="1" dirty="0"/>
            </a:br>
            <a:endParaRPr lang="nl-B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Vaak gevat in psychiatrische diagnoses: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Autisme spectrum stoornis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Attention deficit &amp; hyperactivity disorder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Obessief Compulsieve stoornis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Angststoornis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Maar in de klinische praktijk lijkt die opdeling niet altijd</a:t>
            </a:r>
            <a:br>
              <a:rPr lang="nl-BE" dirty="0"/>
            </a:br>
            <a:r>
              <a:rPr lang="nl-BE" dirty="0"/>
              <a:t>te voldoen: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Veel “dubbeldiagnoses” of veel “half-diagnoses”</a:t>
            </a:r>
            <a:br>
              <a:rPr lang="nl-BE" dirty="0"/>
            </a:br>
            <a:endParaRPr lang="nl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1C509B-DF2A-F941-804F-94A0445791F5}"/>
              </a:ext>
            </a:extLst>
          </p:cNvPr>
          <p:cNvSpPr txBox="1"/>
          <p:nvPr/>
        </p:nvSpPr>
        <p:spPr>
          <a:xfrm>
            <a:off x="347869" y="1469881"/>
            <a:ext cx="146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u="sng" dirty="0">
                <a:solidFill>
                  <a:schemeClr val="bg2">
                    <a:lumMod val="50000"/>
                  </a:schemeClr>
                </a:solidFill>
              </a:rPr>
              <a:t>Gedrag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68687D4-36BC-BF40-AF0F-B3E16F247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8071" y="2207765"/>
            <a:ext cx="2403929" cy="342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1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Gedragsclusters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C4BE932-FE71-0441-9B2E-6D37CC8E351A}"/>
              </a:ext>
            </a:extLst>
          </p:cNvPr>
          <p:cNvSpPr/>
          <p:nvPr/>
        </p:nvSpPr>
        <p:spPr>
          <a:xfrm>
            <a:off x="3130062" y="3738240"/>
            <a:ext cx="5125330" cy="214076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5D60387-D72B-C346-9795-E374243DCAE0}"/>
              </a:ext>
            </a:extLst>
          </p:cNvPr>
          <p:cNvSpPr/>
          <p:nvPr/>
        </p:nvSpPr>
        <p:spPr>
          <a:xfrm>
            <a:off x="3130061" y="3179798"/>
            <a:ext cx="3586149" cy="2704822"/>
          </a:xfrm>
          <a:prstGeom prst="roundRect">
            <a:avLst/>
          </a:prstGeom>
          <a:noFill/>
          <a:ln w="28575">
            <a:solidFill>
              <a:srgbClr val="D91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D91033"/>
                </a:solidFill>
              </a:ln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DDA86A1-5FA1-AB45-8722-9B1E6D67FB11}"/>
              </a:ext>
            </a:extLst>
          </p:cNvPr>
          <p:cNvSpPr/>
          <p:nvPr/>
        </p:nvSpPr>
        <p:spPr>
          <a:xfrm>
            <a:off x="4294105" y="2309422"/>
            <a:ext cx="3126603" cy="2344640"/>
          </a:xfrm>
          <a:prstGeom prst="roundRect">
            <a:avLst/>
          </a:prstGeom>
          <a:noFill/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DA19D0E-36D4-2542-8E10-FC1B3024CE38}"/>
              </a:ext>
            </a:extLst>
          </p:cNvPr>
          <p:cNvSpPr/>
          <p:nvPr/>
        </p:nvSpPr>
        <p:spPr>
          <a:xfrm>
            <a:off x="6096000" y="3179798"/>
            <a:ext cx="2159392" cy="2095587"/>
          </a:xfrm>
          <a:prstGeom prst="roundRect">
            <a:avLst/>
          </a:prstGeom>
          <a:noFill/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0F1B77-1DEB-B544-8465-FE79F058672A}"/>
              </a:ext>
            </a:extLst>
          </p:cNvPr>
          <p:cNvSpPr txBox="1"/>
          <p:nvPr/>
        </p:nvSpPr>
        <p:spPr>
          <a:xfrm>
            <a:off x="459513" y="2999576"/>
            <a:ext cx="2432540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dirty="0">
                <a:solidFill>
                  <a:srgbClr val="D91033"/>
                </a:solidFill>
                <a:latin typeface="+mj-lt"/>
              </a:rPr>
              <a:t>Sociale </a:t>
            </a:r>
            <a:r>
              <a:rPr lang="fr-BE" dirty="0" err="1">
                <a:solidFill>
                  <a:srgbClr val="D91033"/>
                </a:solidFill>
                <a:latin typeface="+mj-lt"/>
              </a:rPr>
              <a:t>wederkerigheid</a:t>
            </a:r>
            <a:r>
              <a:rPr lang="fr-BE" dirty="0">
                <a:solidFill>
                  <a:srgbClr val="D91033"/>
                </a:solidFill>
                <a:latin typeface="+mj-lt"/>
              </a:rPr>
              <a:t>:</a:t>
            </a:r>
            <a:r>
              <a:rPr lang="en-US" dirty="0">
                <a:solidFill>
                  <a:srgbClr val="D91033"/>
                </a:solidFill>
                <a:latin typeface="+mj-lt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rgbClr val="D91033"/>
                </a:solidFill>
                <a:latin typeface="+mj-lt"/>
              </a:rPr>
              <a:t>Rigide</a:t>
            </a:r>
            <a:r>
              <a:rPr lang="en-US" sz="1400" dirty="0">
                <a:solidFill>
                  <a:srgbClr val="D91033"/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rgbClr val="D91033"/>
                </a:solidFill>
                <a:latin typeface="+mj-lt"/>
              </a:rPr>
              <a:t>gedachten</a:t>
            </a:r>
            <a:endParaRPr lang="en-US" sz="1400" dirty="0">
              <a:solidFill>
                <a:srgbClr val="D91033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rgbClr val="D91033"/>
                </a:solidFill>
                <a:latin typeface="+mj-lt"/>
              </a:rPr>
              <a:t>Oogcontact</a:t>
            </a:r>
            <a:endParaRPr lang="en-US" sz="1400" dirty="0">
              <a:solidFill>
                <a:srgbClr val="D91033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rgbClr val="D91033"/>
                </a:solidFill>
                <a:latin typeface="+mj-lt"/>
              </a:rPr>
              <a:t>Rituelen</a:t>
            </a:r>
            <a:r>
              <a:rPr lang="en-US" sz="1400" dirty="0">
                <a:solidFill>
                  <a:srgbClr val="D91033"/>
                </a:solidFill>
                <a:latin typeface="+mj-lt"/>
              </a:rPr>
              <a:t>/</a:t>
            </a:r>
            <a:r>
              <a:rPr lang="en-US" sz="1400" dirty="0" err="1">
                <a:solidFill>
                  <a:srgbClr val="D91033"/>
                </a:solidFill>
                <a:latin typeface="+mj-lt"/>
              </a:rPr>
              <a:t>gewoontes</a:t>
            </a:r>
            <a:endParaRPr lang="en-US" sz="1400" dirty="0">
              <a:solidFill>
                <a:srgbClr val="D91033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400" dirty="0">
                <a:solidFill>
                  <a:srgbClr val="D91033"/>
                </a:solidFill>
                <a:latin typeface="+mj-lt"/>
              </a:rPr>
              <a:t>Minder </a:t>
            </a:r>
            <a:r>
              <a:rPr lang="en-US" sz="1400" dirty="0" err="1">
                <a:solidFill>
                  <a:srgbClr val="D91033"/>
                </a:solidFill>
                <a:latin typeface="+mj-lt"/>
              </a:rPr>
              <a:t>ToM</a:t>
            </a:r>
            <a:endParaRPr lang="en-US" sz="1400" dirty="0">
              <a:solidFill>
                <a:srgbClr val="D91033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ED939F-6116-B440-AF28-E694E43AB233}"/>
              </a:ext>
            </a:extLst>
          </p:cNvPr>
          <p:cNvSpPr txBox="1"/>
          <p:nvPr/>
        </p:nvSpPr>
        <p:spPr>
          <a:xfrm>
            <a:off x="1786498" y="1260858"/>
            <a:ext cx="46436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Emotieregulatie</a:t>
            </a:r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Angstig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Veel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vragen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stellen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Controle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over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alles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willen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hebben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Dwanghandelingen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Obsessieve</a:t>
            </a:r>
            <a:r>
              <a:rPr lang="en-US" sz="140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gedachten</a:t>
            </a:r>
            <a:endParaRPr lang="en-US" sz="14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91770E-01EF-2047-9937-BF5CBC233C44}"/>
              </a:ext>
            </a:extLst>
          </p:cNvPr>
          <p:cNvSpPr txBox="1"/>
          <p:nvPr/>
        </p:nvSpPr>
        <p:spPr>
          <a:xfrm>
            <a:off x="9098315" y="2777883"/>
            <a:ext cx="29483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Externaliserend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gedrag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Woede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uitbarstingen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Rusteloosheid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Hyperactivivteit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Ongehoorzaamheid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Impulsiviteit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7F72B9-6519-1642-441B-A7DC4E772F3F}"/>
              </a:ext>
            </a:extLst>
          </p:cNvPr>
          <p:cNvSpPr txBox="1"/>
          <p:nvPr/>
        </p:nvSpPr>
        <p:spPr>
          <a:xfrm>
            <a:off x="1675783" y="5470101"/>
            <a:ext cx="2432540" cy="12311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dirty="0" err="1">
                <a:latin typeface="+mj-lt"/>
              </a:rPr>
              <a:t>Cognitie</a:t>
            </a:r>
            <a:r>
              <a:rPr lang="fr-BE" dirty="0">
                <a:latin typeface="+mj-lt"/>
              </a:rPr>
              <a:t>:</a:t>
            </a:r>
            <a:r>
              <a:rPr lang="en-US" dirty="0">
                <a:latin typeface="+mj-lt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latin typeface="+mj-lt"/>
              </a:rPr>
              <a:t>intelligentie</a:t>
            </a:r>
            <a:endParaRPr lang="en-US" sz="14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latin typeface="+mj-lt"/>
              </a:rPr>
              <a:t>leerproblemen</a:t>
            </a:r>
            <a:endParaRPr lang="en-US" sz="1400" dirty="0"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US" sz="1400" dirty="0" err="1">
                <a:latin typeface="+mj-lt"/>
              </a:rPr>
              <a:t>neuropsychologische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problemen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733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2" grpId="0"/>
      <p:bldP spid="13" grpId="0"/>
      <p:bldP spid="14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Impliciet en proceduraal leren</a:t>
            </a:r>
          </a:p>
        </p:txBody>
      </p:sp>
      <p:pic>
        <p:nvPicPr>
          <p:cNvPr id="3" name="Content Placeholder 8" descr="Diagram&#10;&#10;Description automatically generated">
            <a:extLst>
              <a:ext uri="{FF2B5EF4-FFF2-40B4-BE49-F238E27FC236}">
                <a16:creationId xmlns:a16="http://schemas.microsoft.com/office/drawing/2014/main" id="{B33DB224-EB73-567C-D95B-EDC8A7ED93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82"/>
          <a:stretch/>
        </p:blipFill>
        <p:spPr>
          <a:xfrm>
            <a:off x="581025" y="2228003"/>
            <a:ext cx="5422900" cy="363304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A04FD-760A-858A-61AD-7FC423B7708C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/>
              <a:t>Complexe</a:t>
            </a:r>
            <a:r>
              <a:rPr lang="en-GB" sz="2400" dirty="0"/>
              <a:t> </a:t>
            </a:r>
            <a:r>
              <a:rPr lang="en-GB" sz="2400" dirty="0" err="1"/>
              <a:t>informatie</a:t>
            </a:r>
            <a:r>
              <a:rPr lang="en-GB" sz="2400" dirty="0"/>
              <a:t> die </a:t>
            </a:r>
            <a:r>
              <a:rPr lang="en-GB" sz="2400" dirty="0" err="1"/>
              <a:t>geleerd</a:t>
            </a:r>
            <a:r>
              <a:rPr lang="en-GB" sz="2400" dirty="0"/>
              <a:t> </a:t>
            </a:r>
            <a:r>
              <a:rPr lang="en-GB" sz="2400" dirty="0" err="1"/>
              <a:t>wordt</a:t>
            </a:r>
            <a:r>
              <a:rPr lang="en-GB" sz="2400" dirty="0"/>
              <a:t> op </a:t>
            </a:r>
            <a:r>
              <a:rPr lang="en-GB" sz="2400" dirty="0" err="1"/>
              <a:t>een</a:t>
            </a:r>
            <a:r>
              <a:rPr lang="en-GB" sz="2400" dirty="0"/>
              <a:t> </a:t>
            </a:r>
            <a:r>
              <a:rPr lang="en-GB" sz="2400" dirty="0" err="1"/>
              <a:t>onvrijwillige</a:t>
            </a:r>
            <a:r>
              <a:rPr lang="en-GB" sz="2400" dirty="0"/>
              <a:t> </a:t>
            </a:r>
            <a:r>
              <a:rPr lang="en-GB" sz="2400" dirty="0" err="1"/>
              <a:t>manier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/>
              <a:t>De </a:t>
            </a:r>
            <a:r>
              <a:rPr lang="en-GB" sz="2400" dirty="0" err="1"/>
              <a:t>dingen</a:t>
            </a:r>
            <a:r>
              <a:rPr lang="en-GB" sz="2400" dirty="0"/>
              <a:t> </a:t>
            </a:r>
            <a:r>
              <a:rPr lang="en-GB" sz="2400" dirty="0" err="1"/>
              <a:t>waarvan</a:t>
            </a:r>
            <a:r>
              <a:rPr lang="en-GB" sz="2400" dirty="0"/>
              <a:t> we </a:t>
            </a:r>
            <a:r>
              <a:rPr lang="en-GB" sz="2400" dirty="0" err="1"/>
              <a:t>willen</a:t>
            </a:r>
            <a:r>
              <a:rPr lang="en-GB" sz="2400" dirty="0"/>
              <a:t> </a:t>
            </a:r>
            <a:r>
              <a:rPr lang="en-GB" sz="2400" dirty="0" err="1"/>
              <a:t>dat</a:t>
            </a:r>
            <a:r>
              <a:rPr lang="en-GB" sz="2400" dirty="0"/>
              <a:t> </a:t>
            </a:r>
            <a:r>
              <a:rPr lang="en-GB" sz="2400" dirty="0" err="1"/>
              <a:t>kinderen</a:t>
            </a:r>
            <a:r>
              <a:rPr lang="en-GB" sz="2400" dirty="0"/>
              <a:t> ze </a:t>
            </a:r>
            <a:r>
              <a:rPr lang="en-GB" sz="2400" dirty="0" err="1"/>
              <a:t>leren</a:t>
            </a:r>
            <a:r>
              <a:rPr lang="en-GB" sz="2400" dirty="0"/>
              <a:t>, maar die we hen </a:t>
            </a:r>
            <a:r>
              <a:rPr lang="en-GB" sz="2400" dirty="0" err="1"/>
              <a:t>niet</a:t>
            </a:r>
            <a:r>
              <a:rPr lang="en-GB" sz="2400" dirty="0"/>
              <a:t> </a:t>
            </a:r>
            <a:r>
              <a:rPr lang="en-GB" sz="2400" dirty="0" err="1"/>
              <a:t>expliciet</a:t>
            </a:r>
            <a:r>
              <a:rPr lang="en-GB" sz="2400" dirty="0"/>
              <a:t> </a:t>
            </a:r>
            <a:r>
              <a:rPr lang="en-GB" sz="2400" dirty="0" err="1"/>
              <a:t>vertellen</a:t>
            </a:r>
            <a:br>
              <a:rPr lang="en-GB" sz="2400" dirty="0"/>
            </a:br>
            <a:endParaRPr lang="en-GB" sz="2400" dirty="0"/>
          </a:p>
          <a:p>
            <a:r>
              <a:rPr lang="en-GB" sz="2400" dirty="0" err="1"/>
              <a:t>Veel</a:t>
            </a:r>
            <a:r>
              <a:rPr lang="en-GB" sz="2400" dirty="0"/>
              <a:t> </a:t>
            </a:r>
            <a:r>
              <a:rPr lang="en-GB" sz="2400" dirty="0" err="1"/>
              <a:t>gebruikt</a:t>
            </a:r>
            <a:r>
              <a:rPr lang="en-GB" sz="2400" dirty="0"/>
              <a:t> in het </a:t>
            </a:r>
            <a:r>
              <a:rPr lang="en-GB" sz="2400" dirty="0" err="1"/>
              <a:t>dagelijkse</a:t>
            </a:r>
            <a:r>
              <a:rPr lang="en-GB" sz="2400" dirty="0"/>
              <a:t> </a:t>
            </a:r>
            <a:r>
              <a:rPr lang="en-GB" sz="2400" dirty="0" err="1"/>
              <a:t>leven</a:t>
            </a:r>
            <a:endParaRPr lang="en-GB" sz="2400" dirty="0"/>
          </a:p>
          <a:p>
            <a:pPr lvl="1"/>
            <a:r>
              <a:rPr lang="en-GB" sz="2000" dirty="0" err="1"/>
              <a:t>nieuwe</a:t>
            </a:r>
            <a:r>
              <a:rPr lang="en-GB" sz="2000" dirty="0"/>
              <a:t> </a:t>
            </a:r>
            <a:r>
              <a:rPr lang="en-GB" sz="2000" dirty="0" err="1"/>
              <a:t>complexe</a:t>
            </a:r>
            <a:r>
              <a:rPr lang="en-GB" sz="2000" dirty="0"/>
              <a:t> procedures</a:t>
            </a:r>
          </a:p>
          <a:p>
            <a:pPr lvl="1"/>
            <a:r>
              <a:rPr lang="en-GB" sz="2000" dirty="0" err="1"/>
              <a:t>Sociale</a:t>
            </a:r>
            <a:r>
              <a:rPr lang="en-GB" sz="2000" dirty="0"/>
              <a:t> </a:t>
            </a:r>
            <a:r>
              <a:rPr lang="en-GB" sz="2000" dirty="0" err="1"/>
              <a:t>situaties</a:t>
            </a:r>
            <a:endParaRPr lang="en-GB" sz="2000" dirty="0"/>
          </a:p>
          <a:p>
            <a:pPr lvl="1"/>
            <a:r>
              <a:rPr lang="en-GB" sz="2000" dirty="0"/>
              <a:t>Planning – </a:t>
            </a:r>
            <a:r>
              <a:rPr lang="en-GB" sz="2000" dirty="0" err="1"/>
              <a:t>organisatie</a:t>
            </a:r>
            <a:endParaRPr lang="en-GB" sz="2000" dirty="0"/>
          </a:p>
          <a:p>
            <a:pPr lvl="1"/>
            <a:r>
              <a:rPr lang="en-GB" sz="2000" dirty="0"/>
              <a:t>School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436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Impliciet en proceduraal leren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39A8456-FB49-DDD1-379C-99A32D338C94}"/>
              </a:ext>
            </a:extLst>
          </p:cNvPr>
          <p:cNvSpPr txBox="1">
            <a:spLocks/>
          </p:cNvSpPr>
          <p:nvPr/>
        </p:nvSpPr>
        <p:spPr>
          <a:xfrm>
            <a:off x="588450" y="1603829"/>
            <a:ext cx="11429378" cy="463005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dirty="0"/>
              <a:t>Is </a:t>
            </a:r>
            <a:r>
              <a:rPr lang="en-GB" dirty="0" err="1"/>
              <a:t>leren</a:t>
            </a:r>
            <a:r>
              <a:rPr lang="en-GB" dirty="0"/>
              <a:t> hoe …</a:t>
            </a:r>
          </a:p>
          <a:p>
            <a:pPr>
              <a:lnSpc>
                <a:spcPct val="150000"/>
              </a:lnSpc>
            </a:pPr>
            <a:r>
              <a:rPr lang="en-GB" dirty="0"/>
              <a:t>… taal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gebruiken</a:t>
            </a:r>
            <a:r>
              <a:rPr lang="en-GB" dirty="0"/>
              <a:t> </a:t>
            </a:r>
            <a:r>
              <a:rPr lang="en-GB" dirty="0" err="1"/>
              <a:t>afhankelijk</a:t>
            </a:r>
            <a:r>
              <a:rPr lang="en-GB" dirty="0"/>
              <a:t> van de context</a:t>
            </a:r>
          </a:p>
          <a:p>
            <a:pPr>
              <a:lnSpc>
                <a:spcPct val="150000"/>
              </a:lnSpc>
            </a:pPr>
            <a:r>
              <a:rPr lang="en-GB" dirty="0"/>
              <a:t>… </a:t>
            </a:r>
            <a:r>
              <a:rPr lang="en-GB" dirty="0" err="1"/>
              <a:t>bepaalde</a:t>
            </a:r>
            <a:r>
              <a:rPr lang="en-GB" dirty="0"/>
              <a:t> </a:t>
            </a:r>
            <a:r>
              <a:rPr lang="en-GB" dirty="0" err="1"/>
              <a:t>kennis</a:t>
            </a:r>
            <a:r>
              <a:rPr lang="en-GB" dirty="0"/>
              <a:t> op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roepen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toe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passen</a:t>
            </a:r>
            <a:r>
              <a:rPr lang="en-GB" dirty="0"/>
              <a:t> </a:t>
            </a:r>
            <a:r>
              <a:rPr lang="en-GB" dirty="0" err="1"/>
              <a:t>afhankelijk</a:t>
            </a:r>
            <a:r>
              <a:rPr lang="en-GB" dirty="0"/>
              <a:t> van de context</a:t>
            </a:r>
          </a:p>
          <a:p>
            <a:pPr>
              <a:lnSpc>
                <a:spcPct val="150000"/>
              </a:lnSpc>
            </a:pPr>
            <a:r>
              <a:rPr lang="en-GB" dirty="0"/>
              <a:t>… je </a:t>
            </a:r>
            <a:r>
              <a:rPr lang="en-GB" dirty="0" err="1"/>
              <a:t>werkproces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overzien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stappen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volgen</a:t>
            </a:r>
            <a:r>
              <a:rPr lang="en-GB" dirty="0"/>
              <a:t> of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corrigeren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… </a:t>
            </a:r>
            <a:r>
              <a:rPr lang="en-GB" dirty="0" err="1"/>
              <a:t>sociale</a:t>
            </a:r>
            <a:r>
              <a:rPr lang="en-GB" dirty="0"/>
              <a:t> </a:t>
            </a:r>
            <a:r>
              <a:rPr lang="en-GB" dirty="0" err="1"/>
              <a:t>afspraken</a:t>
            </a:r>
            <a:r>
              <a:rPr lang="en-GB" dirty="0"/>
              <a:t> toe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passen</a:t>
            </a:r>
            <a:r>
              <a:rPr lang="en-GB" dirty="0"/>
              <a:t> </a:t>
            </a:r>
            <a:r>
              <a:rPr lang="en-GB" dirty="0" err="1"/>
              <a:t>afhankelijk</a:t>
            </a:r>
            <a:r>
              <a:rPr lang="en-GB" dirty="0"/>
              <a:t> van de context</a:t>
            </a:r>
          </a:p>
          <a:p>
            <a:pPr>
              <a:lnSpc>
                <a:spcPct val="150000"/>
              </a:lnSpc>
            </a:pPr>
            <a:r>
              <a:rPr lang="en-GB" dirty="0"/>
              <a:t>… flexible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met regels of </a:t>
            </a:r>
            <a:r>
              <a:rPr lang="en-GB" dirty="0" err="1"/>
              <a:t>sociale</a:t>
            </a:r>
            <a:r>
              <a:rPr lang="en-GB" dirty="0"/>
              <a:t> </a:t>
            </a:r>
            <a:r>
              <a:rPr lang="en-GB" dirty="0" err="1"/>
              <a:t>conventies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	=&gt; Implicit </a:t>
            </a:r>
            <a:r>
              <a:rPr lang="en-GB" dirty="0" err="1"/>
              <a:t>leren</a:t>
            </a:r>
            <a:r>
              <a:rPr lang="en-GB" dirty="0"/>
              <a:t> </a:t>
            </a:r>
            <a:r>
              <a:rPr lang="en-GB" dirty="0" err="1"/>
              <a:t>lijkt</a:t>
            </a:r>
            <a:r>
              <a:rPr lang="en-GB" dirty="0"/>
              <a:t> </a:t>
            </a:r>
            <a:r>
              <a:rPr lang="en-GB" dirty="0" err="1"/>
              <a:t>aangetast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zijn</a:t>
            </a:r>
            <a:r>
              <a:rPr lang="en-GB" dirty="0"/>
              <a:t> in DMD (</a:t>
            </a:r>
            <a:r>
              <a:rPr lang="en-GB" dirty="0" err="1"/>
              <a:t>Vicari</a:t>
            </a:r>
            <a:r>
              <a:rPr lang="en-GB" dirty="0"/>
              <a:t> et al. 2017)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922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DC73D-6939-3560-0369-B29465E20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Primaire versus secundaire gevolgen van DMD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F43EA-684E-9629-5524-F63B8A46EC4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BE" dirty="0"/>
              <a:t>Primaire gevolgen: </a:t>
            </a:r>
          </a:p>
          <a:p>
            <a:r>
              <a:rPr lang="en-BE" sz="2400" i="1" dirty="0"/>
              <a:t>Gedrag dat rechtstreeks gelinkt kan worden aan gevolgen van de genetische mutatie voor het brein</a:t>
            </a:r>
          </a:p>
          <a:p>
            <a:endParaRPr lang="en-BE" dirty="0"/>
          </a:p>
          <a:p>
            <a:r>
              <a:rPr lang="en-BE" dirty="0"/>
              <a:t>Secundaire gevolgen: </a:t>
            </a:r>
          </a:p>
          <a:p>
            <a:r>
              <a:rPr lang="en-BE" sz="2400" i="1" dirty="0"/>
              <a:t>Gevolgen op vlak van gedrag die te maken hebben met het hebben van een spierziekte en toenemende fysieke beperkingen</a:t>
            </a:r>
          </a:p>
        </p:txBody>
      </p:sp>
    </p:spTree>
    <p:extLst>
      <p:ext uri="{BB962C8B-B14F-4D97-AF65-F5344CB8AC3E}">
        <p14:creationId xmlns:p14="http://schemas.microsoft.com/office/powerpoint/2010/main" val="1221892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60188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Psychosociale ontwikkelingstaken met een spierziekte</a:t>
            </a:r>
          </a:p>
        </p:txBody>
      </p:sp>
      <p:pic>
        <p:nvPicPr>
          <p:cNvPr id="7" name="Picture 2" descr="Afbeeldingsresultaat voor evolution duchenne">
            <a:extLst>
              <a:ext uri="{FF2B5EF4-FFF2-40B4-BE49-F238E27FC236}">
                <a16:creationId xmlns:a16="http://schemas.microsoft.com/office/drawing/2014/main" id="{64B9740C-CA1F-C347-8A0B-3471B9ED9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33" t="5955" r="1487" b="3105"/>
          <a:stretch/>
        </p:blipFill>
        <p:spPr bwMode="auto">
          <a:xfrm>
            <a:off x="4961433" y="3536993"/>
            <a:ext cx="6874625" cy="279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4">
            <a:extLst>
              <a:ext uri="{FF2B5EF4-FFF2-40B4-BE49-F238E27FC236}">
                <a16:creationId xmlns:a16="http://schemas.microsoft.com/office/drawing/2014/main" id="{41A7BC0B-F5E2-0740-8F7D-0FD9EA214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1853"/>
            <a:ext cx="9180512" cy="2819400"/>
          </a:xfrm>
          <a:prstGeom prst="rect">
            <a:avLst/>
          </a:prstGeom>
        </p:spPr>
      </p:pic>
      <p:sp>
        <p:nvSpPr>
          <p:cNvPr id="9" name="PIJL-OMLAAG 5">
            <a:extLst>
              <a:ext uri="{FF2B5EF4-FFF2-40B4-BE49-F238E27FC236}">
                <a16:creationId xmlns:a16="http://schemas.microsoft.com/office/drawing/2014/main" id="{9BB161CB-FE04-8B4B-B21E-47DFD3BC090E}"/>
              </a:ext>
            </a:extLst>
          </p:cNvPr>
          <p:cNvSpPr/>
          <p:nvPr/>
        </p:nvSpPr>
        <p:spPr bwMode="auto">
          <a:xfrm>
            <a:off x="606287" y="3711230"/>
            <a:ext cx="239721" cy="49312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133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endParaRPr lang="nl-BE" sz="2100">
              <a:latin typeface="Arial" charset="0"/>
            </a:endParaRPr>
          </a:p>
        </p:txBody>
      </p:sp>
      <p:sp>
        <p:nvSpPr>
          <p:cNvPr id="10" name="Tekstvak 6">
            <a:extLst>
              <a:ext uri="{FF2B5EF4-FFF2-40B4-BE49-F238E27FC236}">
                <a16:creationId xmlns:a16="http://schemas.microsoft.com/office/drawing/2014/main" id="{CD5781EF-8277-AC4F-97A2-56711917F174}"/>
              </a:ext>
            </a:extLst>
          </p:cNvPr>
          <p:cNvSpPr txBox="1"/>
          <p:nvPr/>
        </p:nvSpPr>
        <p:spPr>
          <a:xfrm>
            <a:off x="215873" y="4204355"/>
            <a:ext cx="141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Hechting</a:t>
            </a:r>
          </a:p>
        </p:txBody>
      </p:sp>
      <p:sp>
        <p:nvSpPr>
          <p:cNvPr id="12" name="Tekstvak 8">
            <a:extLst>
              <a:ext uri="{FF2B5EF4-FFF2-40B4-BE49-F238E27FC236}">
                <a16:creationId xmlns:a16="http://schemas.microsoft.com/office/drawing/2014/main" id="{1B205FF7-E62A-C149-938F-690E2CCE85B8}"/>
              </a:ext>
            </a:extLst>
          </p:cNvPr>
          <p:cNvSpPr txBox="1"/>
          <p:nvPr/>
        </p:nvSpPr>
        <p:spPr>
          <a:xfrm>
            <a:off x="1321834" y="4202018"/>
            <a:ext cx="1276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latin typeface="+mj-lt"/>
              </a:rPr>
              <a:t>Exploratie</a:t>
            </a:r>
          </a:p>
        </p:txBody>
      </p:sp>
      <p:sp>
        <p:nvSpPr>
          <p:cNvPr id="14" name="Tekstvak 10">
            <a:extLst>
              <a:ext uri="{FF2B5EF4-FFF2-40B4-BE49-F238E27FC236}">
                <a16:creationId xmlns:a16="http://schemas.microsoft.com/office/drawing/2014/main" id="{78DF4480-9D67-0B42-9C02-66E3D63EFA2F}"/>
              </a:ext>
            </a:extLst>
          </p:cNvPr>
          <p:cNvSpPr txBox="1"/>
          <p:nvPr/>
        </p:nvSpPr>
        <p:spPr>
          <a:xfrm>
            <a:off x="2285390" y="4211506"/>
            <a:ext cx="1617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+mj-lt"/>
              </a:rPr>
              <a:t>Autonomie</a:t>
            </a:r>
          </a:p>
        </p:txBody>
      </p:sp>
      <p:sp>
        <p:nvSpPr>
          <p:cNvPr id="16" name="Tekstvak 12">
            <a:extLst>
              <a:ext uri="{FF2B5EF4-FFF2-40B4-BE49-F238E27FC236}">
                <a16:creationId xmlns:a16="http://schemas.microsoft.com/office/drawing/2014/main" id="{E2019516-39D7-B843-8C8E-28E9394BA657}"/>
              </a:ext>
            </a:extLst>
          </p:cNvPr>
          <p:cNvSpPr txBox="1"/>
          <p:nvPr/>
        </p:nvSpPr>
        <p:spPr>
          <a:xfrm>
            <a:off x="3586365" y="4186644"/>
            <a:ext cx="144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+mj-lt"/>
              </a:rPr>
              <a:t>Succes</a:t>
            </a:r>
          </a:p>
        </p:txBody>
      </p:sp>
      <p:sp>
        <p:nvSpPr>
          <p:cNvPr id="17" name="Tekstvak 13">
            <a:extLst>
              <a:ext uri="{FF2B5EF4-FFF2-40B4-BE49-F238E27FC236}">
                <a16:creationId xmlns:a16="http://schemas.microsoft.com/office/drawing/2014/main" id="{C6957477-3708-5142-AC7D-D3C6C4BDD966}"/>
              </a:ext>
            </a:extLst>
          </p:cNvPr>
          <p:cNvSpPr txBox="1"/>
          <p:nvPr/>
        </p:nvSpPr>
        <p:spPr>
          <a:xfrm>
            <a:off x="4712930" y="4119294"/>
            <a:ext cx="144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+mj-lt"/>
              </a:rPr>
              <a:t>Sociale 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rollen</a:t>
            </a:r>
          </a:p>
        </p:txBody>
      </p:sp>
      <p:sp>
        <p:nvSpPr>
          <p:cNvPr id="20" name="Tekstvak 16">
            <a:extLst>
              <a:ext uri="{FF2B5EF4-FFF2-40B4-BE49-F238E27FC236}">
                <a16:creationId xmlns:a16="http://schemas.microsoft.com/office/drawing/2014/main" id="{42A66A70-E77D-3648-B444-B6838AFDF0F4}"/>
              </a:ext>
            </a:extLst>
          </p:cNvPr>
          <p:cNvSpPr txBox="1"/>
          <p:nvPr/>
        </p:nvSpPr>
        <p:spPr>
          <a:xfrm>
            <a:off x="6096000" y="4137015"/>
            <a:ext cx="1448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>
                <a:latin typeface="+mj-lt"/>
              </a:rPr>
              <a:t>Zelfbeeld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Separatie</a:t>
            </a:r>
          </a:p>
        </p:txBody>
      </p:sp>
      <p:sp>
        <p:nvSpPr>
          <p:cNvPr id="21" name="Tekstvak 17">
            <a:extLst>
              <a:ext uri="{FF2B5EF4-FFF2-40B4-BE49-F238E27FC236}">
                <a16:creationId xmlns:a16="http://schemas.microsoft.com/office/drawing/2014/main" id="{F5F827FC-1344-B043-9F0B-2D5F65AC6A3F}"/>
              </a:ext>
            </a:extLst>
          </p:cNvPr>
          <p:cNvSpPr txBox="1"/>
          <p:nvPr/>
        </p:nvSpPr>
        <p:spPr>
          <a:xfrm>
            <a:off x="7181163" y="4119294"/>
            <a:ext cx="1979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/>
          </a:lstStyle>
          <a:p>
            <a:r>
              <a:rPr lang="nl-BE" dirty="0">
                <a:latin typeface="+mj-lt"/>
              </a:rPr>
              <a:t>Identiteit </a:t>
            </a:r>
            <a:br>
              <a:rPr lang="nl-BE" dirty="0">
                <a:latin typeface="+mj-lt"/>
              </a:rPr>
            </a:br>
            <a:r>
              <a:rPr lang="nl-BE" dirty="0">
                <a:latin typeface="+mj-lt"/>
              </a:rPr>
              <a:t>Intimiteit</a:t>
            </a:r>
          </a:p>
          <a:p>
            <a:endParaRPr lang="nl-BE" dirty="0">
              <a:latin typeface="+mj-lt"/>
            </a:endParaRPr>
          </a:p>
          <a:p>
            <a:endParaRPr lang="nl-BE" dirty="0">
              <a:latin typeface="+mj-lt"/>
            </a:endParaRPr>
          </a:p>
        </p:txBody>
      </p:sp>
      <p:sp>
        <p:nvSpPr>
          <p:cNvPr id="23" name="PIJL-OMLAAG 5">
            <a:extLst>
              <a:ext uri="{FF2B5EF4-FFF2-40B4-BE49-F238E27FC236}">
                <a16:creationId xmlns:a16="http://schemas.microsoft.com/office/drawing/2014/main" id="{398D53E9-285E-8A46-9333-6E0A8C953F19}"/>
              </a:ext>
            </a:extLst>
          </p:cNvPr>
          <p:cNvSpPr/>
          <p:nvPr/>
        </p:nvSpPr>
        <p:spPr bwMode="auto">
          <a:xfrm>
            <a:off x="1783262" y="3718381"/>
            <a:ext cx="239721" cy="49312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133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endParaRPr lang="nl-BE" sz="2100">
              <a:latin typeface="Arial" charset="0"/>
            </a:endParaRPr>
          </a:p>
        </p:txBody>
      </p:sp>
      <p:sp>
        <p:nvSpPr>
          <p:cNvPr id="24" name="PIJL-OMLAAG 5">
            <a:extLst>
              <a:ext uri="{FF2B5EF4-FFF2-40B4-BE49-F238E27FC236}">
                <a16:creationId xmlns:a16="http://schemas.microsoft.com/office/drawing/2014/main" id="{5536E66B-519D-DC40-9312-F75CCCAFE87B}"/>
              </a:ext>
            </a:extLst>
          </p:cNvPr>
          <p:cNvSpPr/>
          <p:nvPr/>
        </p:nvSpPr>
        <p:spPr bwMode="auto">
          <a:xfrm>
            <a:off x="3021773" y="3711230"/>
            <a:ext cx="239721" cy="49312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133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endParaRPr lang="nl-BE" sz="2100">
              <a:latin typeface="Arial" charset="0"/>
            </a:endParaRPr>
          </a:p>
        </p:txBody>
      </p:sp>
      <p:sp>
        <p:nvSpPr>
          <p:cNvPr id="25" name="PIJL-OMLAAG 5">
            <a:extLst>
              <a:ext uri="{FF2B5EF4-FFF2-40B4-BE49-F238E27FC236}">
                <a16:creationId xmlns:a16="http://schemas.microsoft.com/office/drawing/2014/main" id="{3600D422-77C4-7C4E-9CF4-DB307E6DE0B7}"/>
              </a:ext>
            </a:extLst>
          </p:cNvPr>
          <p:cNvSpPr/>
          <p:nvPr/>
        </p:nvSpPr>
        <p:spPr bwMode="auto">
          <a:xfrm>
            <a:off x="4194536" y="3664690"/>
            <a:ext cx="239721" cy="49312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133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endParaRPr lang="nl-BE" sz="2100">
              <a:latin typeface="Arial" charset="0"/>
            </a:endParaRPr>
          </a:p>
        </p:txBody>
      </p:sp>
      <p:sp>
        <p:nvSpPr>
          <p:cNvPr id="26" name="PIJL-OMLAAG 5">
            <a:extLst>
              <a:ext uri="{FF2B5EF4-FFF2-40B4-BE49-F238E27FC236}">
                <a16:creationId xmlns:a16="http://schemas.microsoft.com/office/drawing/2014/main" id="{6328B20F-325B-D24D-A5F7-667CE66CC16E}"/>
              </a:ext>
            </a:extLst>
          </p:cNvPr>
          <p:cNvSpPr/>
          <p:nvPr/>
        </p:nvSpPr>
        <p:spPr bwMode="auto">
          <a:xfrm>
            <a:off x="5334568" y="3676426"/>
            <a:ext cx="239721" cy="49312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133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endParaRPr lang="nl-BE" sz="2100">
              <a:latin typeface="Arial" charset="0"/>
            </a:endParaRPr>
          </a:p>
        </p:txBody>
      </p:sp>
      <p:sp>
        <p:nvSpPr>
          <p:cNvPr id="27" name="PIJL-OMLAAG 5">
            <a:extLst>
              <a:ext uri="{FF2B5EF4-FFF2-40B4-BE49-F238E27FC236}">
                <a16:creationId xmlns:a16="http://schemas.microsoft.com/office/drawing/2014/main" id="{96F71A00-EEED-574A-8584-592C0DBAF308}"/>
              </a:ext>
            </a:extLst>
          </p:cNvPr>
          <p:cNvSpPr/>
          <p:nvPr/>
        </p:nvSpPr>
        <p:spPr bwMode="auto">
          <a:xfrm>
            <a:off x="6692939" y="3693519"/>
            <a:ext cx="239721" cy="49312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133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endParaRPr lang="nl-BE" sz="2100">
              <a:latin typeface="Arial" charset="0"/>
            </a:endParaRPr>
          </a:p>
        </p:txBody>
      </p:sp>
      <p:sp>
        <p:nvSpPr>
          <p:cNvPr id="28" name="PIJL-OMLAAG 5">
            <a:extLst>
              <a:ext uri="{FF2B5EF4-FFF2-40B4-BE49-F238E27FC236}">
                <a16:creationId xmlns:a16="http://schemas.microsoft.com/office/drawing/2014/main" id="{D66E41B0-7D0D-3D49-B1C4-7CFC04B5F70B}"/>
              </a:ext>
            </a:extLst>
          </p:cNvPr>
          <p:cNvSpPr/>
          <p:nvPr/>
        </p:nvSpPr>
        <p:spPr bwMode="auto">
          <a:xfrm>
            <a:off x="8020625" y="3678116"/>
            <a:ext cx="239721" cy="493125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rgbClr val="133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1042988" fontAlgn="base">
              <a:spcBef>
                <a:spcPct val="0"/>
              </a:spcBef>
              <a:spcAft>
                <a:spcPct val="0"/>
              </a:spcAft>
            </a:pPr>
            <a:endParaRPr lang="nl-BE" sz="21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08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4" grpId="0"/>
      <p:bldP spid="16" grpId="0"/>
      <p:bldP spid="17" grpId="0"/>
      <p:bldP spid="20" grpId="0"/>
      <p:bldP spid="21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Wat te doen in het dagelijkse leven?</a:t>
            </a:r>
          </a:p>
        </p:txBody>
      </p:sp>
      <p:sp>
        <p:nvSpPr>
          <p:cNvPr id="5" name="Tekstvak 3">
            <a:extLst>
              <a:ext uri="{FF2B5EF4-FFF2-40B4-BE49-F238E27FC236}">
                <a16:creationId xmlns:a16="http://schemas.microsoft.com/office/drawing/2014/main" id="{E6D1A70F-3F80-8F4F-8861-DB62D4420AE6}"/>
              </a:ext>
            </a:extLst>
          </p:cNvPr>
          <p:cNvSpPr txBox="1"/>
          <p:nvPr/>
        </p:nvSpPr>
        <p:spPr>
          <a:xfrm>
            <a:off x="591207" y="1325563"/>
            <a:ext cx="87262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+mj-lt"/>
              </a:rPr>
              <a:t>Eerst begrijpen, dan veranderen…</a:t>
            </a:r>
            <a:br>
              <a:rPr lang="nl-BE" sz="2000" dirty="0">
                <a:latin typeface="+mj-lt"/>
              </a:rPr>
            </a:br>
            <a:endParaRPr lang="nl-BE" sz="2000" dirty="0">
              <a:latin typeface="+mj-lt"/>
            </a:endParaRPr>
          </a:p>
          <a:p>
            <a:endParaRPr lang="nl-BE" sz="2000" dirty="0">
              <a:latin typeface="+mj-lt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9BF159DD-E944-BF4E-B89C-AEBC8F5ECD5B}"/>
              </a:ext>
            </a:extLst>
          </p:cNvPr>
          <p:cNvSpPr/>
          <p:nvPr/>
        </p:nvSpPr>
        <p:spPr>
          <a:xfrm>
            <a:off x="2176670" y="5476461"/>
            <a:ext cx="7692887" cy="11032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900071F-569E-BE44-BC3B-DE36C8940FA5}"/>
              </a:ext>
            </a:extLst>
          </p:cNvPr>
          <p:cNvSpPr/>
          <p:nvPr/>
        </p:nvSpPr>
        <p:spPr>
          <a:xfrm>
            <a:off x="2817744" y="4244070"/>
            <a:ext cx="6410739" cy="11032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656F24C0-9E0B-954E-8DED-7F4A418BA385}"/>
              </a:ext>
            </a:extLst>
          </p:cNvPr>
          <p:cNvSpPr/>
          <p:nvPr/>
        </p:nvSpPr>
        <p:spPr>
          <a:xfrm>
            <a:off x="3488221" y="3011680"/>
            <a:ext cx="5069784" cy="110324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C686CFA-8258-EF49-B39C-88C20E5E313F}"/>
              </a:ext>
            </a:extLst>
          </p:cNvPr>
          <p:cNvSpPr/>
          <p:nvPr/>
        </p:nvSpPr>
        <p:spPr>
          <a:xfrm>
            <a:off x="4144203" y="1856103"/>
            <a:ext cx="3757819" cy="101566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B9ED0-9D01-9945-9286-519DC50FF925}"/>
              </a:ext>
            </a:extLst>
          </p:cNvPr>
          <p:cNvSpPr txBox="1"/>
          <p:nvPr/>
        </p:nvSpPr>
        <p:spPr>
          <a:xfrm>
            <a:off x="2780886" y="5661127"/>
            <a:ext cx="6703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Wat </a:t>
            </a:r>
            <a:r>
              <a:rPr lang="en-US" sz="2400" dirty="0" err="1">
                <a:solidFill>
                  <a:schemeClr val="bg1"/>
                </a:solidFill>
              </a:rPr>
              <a:t>zijn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mogelijkheden</a:t>
            </a:r>
            <a:r>
              <a:rPr lang="en-US" sz="2400" dirty="0">
                <a:solidFill>
                  <a:schemeClr val="bg1"/>
                </a:solidFill>
              </a:rPr>
              <a:t> van het kind: </a:t>
            </a:r>
            <a:r>
              <a:rPr lang="en-US" sz="2400" dirty="0" err="1">
                <a:solidFill>
                  <a:schemeClr val="bg1"/>
                </a:solidFill>
              </a:rPr>
              <a:t>primaire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gevolgen</a:t>
            </a:r>
            <a:r>
              <a:rPr lang="en-US" sz="2400" dirty="0">
                <a:solidFill>
                  <a:schemeClr val="bg1"/>
                </a:solidFill>
              </a:rPr>
              <a:t> van DMD?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F28143-6DC1-B748-9C4D-5A448F0A164E}"/>
              </a:ext>
            </a:extLst>
          </p:cNvPr>
          <p:cNvSpPr txBox="1"/>
          <p:nvPr/>
        </p:nvSpPr>
        <p:spPr>
          <a:xfrm>
            <a:off x="2780886" y="4554544"/>
            <a:ext cx="670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Wat </a:t>
            </a:r>
            <a:r>
              <a:rPr lang="en-US" sz="2400" dirty="0" err="1">
                <a:solidFill>
                  <a:schemeClr val="bg1"/>
                </a:solidFill>
              </a:rPr>
              <a:t>zijn</a:t>
            </a:r>
            <a:r>
              <a:rPr lang="en-US" sz="2400" dirty="0">
                <a:solidFill>
                  <a:schemeClr val="bg1"/>
                </a:solidFill>
              </a:rPr>
              <a:t> de </a:t>
            </a:r>
            <a:r>
              <a:rPr lang="en-US" sz="2400" dirty="0" err="1">
                <a:solidFill>
                  <a:schemeClr val="bg1"/>
                </a:solidFill>
              </a:rPr>
              <a:t>ontwikkelingstaken</a:t>
            </a:r>
            <a:r>
              <a:rPr lang="en-US" sz="2400" dirty="0">
                <a:solidFill>
                  <a:schemeClr val="bg1"/>
                </a:solidFill>
              </a:rPr>
              <a:t> van </a:t>
            </a:r>
            <a:r>
              <a:rPr lang="en-US" sz="2400" dirty="0" err="1">
                <a:solidFill>
                  <a:schemeClr val="bg1"/>
                </a:solidFill>
              </a:rPr>
              <a:t>dit</a:t>
            </a:r>
            <a:r>
              <a:rPr lang="en-US" sz="2400" dirty="0">
                <a:solidFill>
                  <a:schemeClr val="bg1"/>
                </a:solidFill>
              </a:rPr>
              <a:t> kind?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AA4F61-27F9-E84C-BADC-22DF661792B4}"/>
              </a:ext>
            </a:extLst>
          </p:cNvPr>
          <p:cNvSpPr txBox="1"/>
          <p:nvPr/>
        </p:nvSpPr>
        <p:spPr>
          <a:xfrm>
            <a:off x="2780886" y="3193007"/>
            <a:ext cx="6703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Hoe is de </a:t>
            </a:r>
            <a:r>
              <a:rPr lang="en-US" sz="2400" dirty="0" err="1">
                <a:solidFill>
                  <a:schemeClr val="bg1"/>
                </a:solidFill>
              </a:rPr>
              <a:t>interactie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met </a:t>
            </a:r>
            <a:r>
              <a:rPr lang="en-US" sz="2400" dirty="0" err="1">
                <a:solidFill>
                  <a:schemeClr val="bg1"/>
                </a:solidFill>
              </a:rPr>
              <a:t>zijn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omgeving</a:t>
            </a:r>
            <a:r>
              <a:rPr lang="en-US" sz="2400" dirty="0">
                <a:solidFill>
                  <a:schemeClr val="bg1"/>
                </a:solidFill>
              </a:rPr>
              <a:t>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8BC17-2E5F-B645-93BA-04E297DA5EBF}"/>
              </a:ext>
            </a:extLst>
          </p:cNvPr>
          <p:cNvSpPr txBox="1"/>
          <p:nvPr/>
        </p:nvSpPr>
        <p:spPr>
          <a:xfrm>
            <a:off x="2780886" y="2099627"/>
            <a:ext cx="670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Wat is </a:t>
            </a:r>
            <a:r>
              <a:rPr lang="en-US" sz="2400" dirty="0" err="1">
                <a:solidFill>
                  <a:schemeClr val="bg1"/>
                </a:solidFill>
              </a:rPr>
              <a:t>zijn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reactie</a:t>
            </a:r>
            <a:r>
              <a:rPr lang="en-US" sz="2400" dirty="0">
                <a:solidFill>
                  <a:schemeClr val="bg1"/>
                </a:solidFill>
              </a:rPr>
              <a:t>/</a:t>
            </a:r>
            <a:r>
              <a:rPr lang="en-US" sz="2400" dirty="0" err="1">
                <a:solidFill>
                  <a:schemeClr val="bg1"/>
                </a:solidFill>
              </a:rPr>
              <a:t>gedrag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707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Wat te doen in het dagelijkse leven?</a:t>
            </a:r>
          </a:p>
        </p:txBody>
      </p:sp>
      <p:pic>
        <p:nvPicPr>
          <p:cNvPr id="34818" name="Picture 2" descr="Hoe geef ik effectief advies aan anderen?">
            <a:extLst>
              <a:ext uri="{FF2B5EF4-FFF2-40B4-BE49-F238E27FC236}">
                <a16:creationId xmlns:a16="http://schemas.microsoft.com/office/drawing/2014/main" id="{A68BC14C-91EB-BB4B-9BF4-481A868F1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368" y="4581428"/>
            <a:ext cx="4243632" cy="212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20F7AC0-4AA0-ADC1-DFC7-949E8388DE87}"/>
              </a:ext>
            </a:extLst>
          </p:cNvPr>
          <p:cNvSpPr txBox="1">
            <a:spLocks/>
          </p:cNvSpPr>
          <p:nvPr/>
        </p:nvSpPr>
        <p:spPr>
          <a:xfrm>
            <a:off x="581193" y="1534161"/>
            <a:ext cx="11429378" cy="495871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GB" sz="2400" dirty="0"/>
              <a:t>Maak de </a:t>
            </a:r>
            <a:r>
              <a:rPr lang="en-GB" sz="2400" dirty="0" err="1"/>
              <a:t>dingen</a:t>
            </a:r>
            <a:r>
              <a:rPr lang="en-GB" sz="2400" dirty="0"/>
              <a:t> </a:t>
            </a:r>
            <a:r>
              <a:rPr lang="en-GB" sz="2400" dirty="0" err="1"/>
              <a:t>duidelijk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expliciet</a:t>
            </a:r>
            <a:r>
              <a:rPr lang="en-GB" sz="2400" dirty="0"/>
              <a:t>: 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Leg </a:t>
            </a:r>
            <a:r>
              <a:rPr lang="en-GB" sz="2000" dirty="0" err="1"/>
              <a:t>uit</a:t>
            </a:r>
            <a:r>
              <a:rPr lang="en-GB" sz="2000" dirty="0"/>
              <a:t> hoe </a:t>
            </a:r>
            <a:r>
              <a:rPr lang="en-GB" sz="2000" dirty="0" err="1"/>
              <a:t>sociale</a:t>
            </a:r>
            <a:r>
              <a:rPr lang="en-GB" sz="2000" dirty="0"/>
              <a:t> </a:t>
            </a:r>
            <a:r>
              <a:rPr lang="en-GB" sz="2000" dirty="0" err="1"/>
              <a:t>conventies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</a:t>
            </a:r>
            <a:r>
              <a:rPr lang="en-GB" sz="2000" dirty="0" err="1"/>
              <a:t>situaties</a:t>
            </a:r>
            <a:r>
              <a:rPr lang="en-GB" sz="2000" dirty="0"/>
              <a:t> in </a:t>
            </a:r>
            <a:r>
              <a:rPr lang="en-GB" sz="2000" dirty="0" err="1"/>
              <a:t>mekaar</a:t>
            </a:r>
            <a:r>
              <a:rPr lang="en-GB" sz="2000" dirty="0"/>
              <a:t> </a:t>
            </a:r>
            <a:r>
              <a:rPr lang="en-GB" sz="2000" dirty="0" err="1"/>
              <a:t>zitten</a:t>
            </a:r>
            <a:endParaRPr lang="en-GB" sz="2000" dirty="0"/>
          </a:p>
          <a:p>
            <a:pPr lvl="1">
              <a:lnSpc>
                <a:spcPct val="120000"/>
              </a:lnSpc>
            </a:pPr>
            <a:r>
              <a:rPr lang="en-GB" sz="2000" dirty="0"/>
              <a:t>Toon hen hoe je </a:t>
            </a:r>
            <a:r>
              <a:rPr lang="en-GB" sz="2000" dirty="0" err="1"/>
              <a:t>een</a:t>
            </a:r>
            <a:r>
              <a:rPr lang="en-GB" sz="2000" dirty="0"/>
              <a:t> </a:t>
            </a:r>
            <a:r>
              <a:rPr lang="en-GB" sz="2000" dirty="0" err="1"/>
              <a:t>taak</a:t>
            </a:r>
            <a:r>
              <a:rPr lang="en-GB" sz="2000" dirty="0"/>
              <a:t> plant – start – </a:t>
            </a:r>
            <a:r>
              <a:rPr lang="en-GB" sz="2000" dirty="0" err="1"/>
              <a:t>doorzet</a:t>
            </a:r>
            <a:r>
              <a:rPr lang="en-GB" sz="2000" dirty="0"/>
              <a:t>– </a:t>
            </a:r>
            <a:r>
              <a:rPr lang="en-GB" sz="2000" dirty="0" err="1"/>
              <a:t>corrigeert</a:t>
            </a:r>
            <a:r>
              <a:rPr lang="en-GB" sz="2000" dirty="0"/>
              <a:t> - </a:t>
            </a:r>
            <a:r>
              <a:rPr lang="en-GB" sz="2000" dirty="0" err="1"/>
              <a:t>eindigt</a:t>
            </a:r>
            <a:r>
              <a:rPr lang="en-GB" sz="2000" dirty="0"/>
              <a:t> </a:t>
            </a:r>
          </a:p>
          <a:p>
            <a:pPr lvl="1">
              <a:lnSpc>
                <a:spcPct val="120000"/>
              </a:lnSpc>
            </a:pPr>
            <a:r>
              <a:rPr lang="en-GB" sz="2000" dirty="0"/>
              <a:t>Leer hen om </a:t>
            </a:r>
            <a:r>
              <a:rPr lang="en-GB" sz="2000" dirty="0" err="1"/>
              <a:t>eerst</a:t>
            </a:r>
            <a:r>
              <a:rPr lang="en-GB" sz="2000" dirty="0"/>
              <a:t>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denken</a:t>
            </a:r>
            <a:r>
              <a:rPr lang="en-GB" sz="2000" dirty="0"/>
              <a:t> </a:t>
            </a:r>
            <a:r>
              <a:rPr lang="en-GB" sz="2000" dirty="0" err="1"/>
              <a:t>en</a:t>
            </a:r>
            <a:r>
              <a:rPr lang="en-GB" sz="2000" dirty="0"/>
              <a:t> dan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handelen</a:t>
            </a:r>
            <a:endParaRPr lang="en-GB" sz="2000" dirty="0"/>
          </a:p>
          <a:p>
            <a:pPr>
              <a:lnSpc>
                <a:spcPct val="120000"/>
              </a:lnSpc>
            </a:pPr>
            <a:r>
              <a:rPr lang="en-GB" sz="2400" dirty="0"/>
              <a:t>Wees heel </a:t>
            </a:r>
            <a:r>
              <a:rPr lang="en-GB" sz="2400" dirty="0" err="1"/>
              <a:t>duidelijk</a:t>
            </a:r>
            <a:r>
              <a:rPr lang="en-GB" sz="2400" dirty="0"/>
              <a:t> over </a:t>
            </a:r>
            <a:r>
              <a:rPr lang="en-GB" sz="2400" dirty="0" err="1"/>
              <a:t>verwachtingen</a:t>
            </a:r>
            <a:endParaRPr lang="en-GB" sz="2400" dirty="0"/>
          </a:p>
          <a:p>
            <a:pPr lvl="1">
              <a:lnSpc>
                <a:spcPct val="120000"/>
              </a:lnSpc>
            </a:pPr>
            <a:r>
              <a:rPr lang="en-GB" sz="2000" dirty="0"/>
              <a:t>In </a:t>
            </a:r>
            <a:r>
              <a:rPr lang="en-GB" sz="1800" dirty="0" err="1"/>
              <a:t>sociale</a:t>
            </a:r>
            <a:r>
              <a:rPr lang="en-GB" sz="2000" dirty="0"/>
              <a:t> </a:t>
            </a:r>
            <a:r>
              <a:rPr lang="en-GB" sz="2000" dirty="0" err="1"/>
              <a:t>situaties</a:t>
            </a:r>
            <a:endParaRPr lang="en-GB" sz="2000" dirty="0"/>
          </a:p>
          <a:p>
            <a:pPr lvl="1">
              <a:lnSpc>
                <a:spcPct val="120000"/>
              </a:lnSpc>
            </a:pPr>
            <a:r>
              <a:rPr lang="en-GB" sz="2000" dirty="0" err="1"/>
              <a:t>Gedragsmatig</a:t>
            </a:r>
            <a:endParaRPr lang="en-GB" sz="2000" dirty="0"/>
          </a:p>
          <a:p>
            <a:pPr lvl="1">
              <a:lnSpc>
                <a:spcPct val="120000"/>
              </a:lnSpc>
            </a:pPr>
            <a:r>
              <a:rPr lang="en-GB" sz="2000" dirty="0"/>
              <a:t>Op school </a:t>
            </a:r>
          </a:p>
          <a:p>
            <a:pPr>
              <a:lnSpc>
                <a:spcPct val="120000"/>
              </a:lnSpc>
            </a:pPr>
            <a:r>
              <a:rPr lang="en-GB" sz="2400" dirty="0" err="1"/>
              <a:t>Probeer</a:t>
            </a:r>
            <a:r>
              <a:rPr lang="en-GB" sz="2400" dirty="0"/>
              <a:t> </a:t>
            </a:r>
            <a:r>
              <a:rPr lang="en-GB" sz="2400" dirty="0" err="1"/>
              <a:t>voor</a:t>
            </a:r>
            <a:r>
              <a:rPr lang="en-GB" sz="2400" dirty="0"/>
              <a:t> hen </a:t>
            </a:r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interpreteren</a:t>
            </a:r>
            <a:r>
              <a:rPr lang="en-GB" sz="2400" dirty="0"/>
              <a:t> </a:t>
            </a:r>
            <a:r>
              <a:rPr lang="en-GB" sz="2400" dirty="0" err="1"/>
              <a:t>waar</a:t>
            </a:r>
            <a:r>
              <a:rPr lang="en-GB" sz="2400" dirty="0"/>
              <a:t> het </a:t>
            </a:r>
            <a:r>
              <a:rPr lang="en-GB" sz="2400" dirty="0" err="1"/>
              <a:t>misliep</a:t>
            </a:r>
            <a:r>
              <a:rPr lang="en-GB" sz="2400" dirty="0"/>
              <a:t> in </a:t>
            </a:r>
            <a:br>
              <a:rPr lang="en-GB" sz="2400" dirty="0"/>
            </a:br>
            <a:r>
              <a:rPr lang="en-GB" sz="2400" dirty="0" err="1"/>
              <a:t>een</a:t>
            </a:r>
            <a:r>
              <a:rPr lang="en-GB" sz="2400" dirty="0"/>
              <a:t> </a:t>
            </a:r>
            <a:r>
              <a:rPr lang="en-GB" sz="2400" dirty="0" err="1"/>
              <a:t>bepaalde</a:t>
            </a:r>
            <a:r>
              <a:rPr lang="en-GB" sz="2400" dirty="0"/>
              <a:t> </a:t>
            </a:r>
            <a:r>
              <a:rPr lang="en-GB" sz="2400" dirty="0" err="1"/>
              <a:t>situatie</a:t>
            </a:r>
            <a:r>
              <a:rPr lang="en-GB" sz="2400" dirty="0"/>
              <a:t>. 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GB" sz="2000" dirty="0"/>
          </a:p>
          <a:p>
            <a:pPr lvl="1">
              <a:lnSpc>
                <a:spcPct val="12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26691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Wat te doen in het dagelijkse leven?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2EEC55B-CEDF-7AC2-AF5B-15FB94CB2EE8}"/>
              </a:ext>
            </a:extLst>
          </p:cNvPr>
          <p:cNvSpPr txBox="1">
            <a:spLocks/>
          </p:cNvSpPr>
          <p:nvPr/>
        </p:nvSpPr>
        <p:spPr>
          <a:xfrm>
            <a:off x="581193" y="1544321"/>
            <a:ext cx="11429378" cy="43167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2400" dirty="0" err="1"/>
              <a:t>Structureer</a:t>
            </a:r>
            <a:r>
              <a:rPr lang="en-GB" sz="2400" dirty="0"/>
              <a:t> </a:t>
            </a:r>
            <a:r>
              <a:rPr lang="en-GB" sz="2400" dirty="0" err="1"/>
              <a:t>informatie</a:t>
            </a:r>
            <a:r>
              <a:rPr lang="en-GB" sz="2400" dirty="0"/>
              <a:t> </a:t>
            </a:r>
            <a:r>
              <a:rPr lang="en-GB" sz="2400" dirty="0" err="1"/>
              <a:t>voor</a:t>
            </a:r>
            <a:r>
              <a:rPr lang="en-GB" sz="2400" dirty="0"/>
              <a:t> hen: </a:t>
            </a:r>
          </a:p>
          <a:p>
            <a:pPr lvl="1">
              <a:lnSpc>
                <a:spcPct val="110000"/>
              </a:lnSpc>
            </a:pPr>
            <a:r>
              <a:rPr lang="en-GB" sz="2000" dirty="0" err="1"/>
              <a:t>Niet</a:t>
            </a:r>
            <a:r>
              <a:rPr lang="en-GB" sz="2000" dirty="0"/>
              <a:t> </a:t>
            </a:r>
            <a:r>
              <a:rPr lang="en-GB" sz="2000" dirty="0" err="1"/>
              <a:t>teveel</a:t>
            </a:r>
            <a:r>
              <a:rPr lang="en-GB" sz="2000" dirty="0"/>
              <a:t> op </a:t>
            </a:r>
            <a:r>
              <a:rPr lang="en-GB" sz="2000" dirty="0" err="1"/>
              <a:t>een</a:t>
            </a:r>
            <a:r>
              <a:rPr lang="en-GB" sz="2000" dirty="0"/>
              <a:t> </a:t>
            </a:r>
            <a:r>
              <a:rPr lang="en-GB" sz="2000" dirty="0" err="1"/>
              <a:t>pagina</a:t>
            </a:r>
            <a:endParaRPr lang="en-GB" sz="2000" dirty="0"/>
          </a:p>
          <a:p>
            <a:pPr lvl="1">
              <a:lnSpc>
                <a:spcPct val="110000"/>
              </a:lnSpc>
            </a:pPr>
            <a:r>
              <a:rPr lang="en-GB" sz="2000" dirty="0" err="1"/>
              <a:t>Geen</a:t>
            </a:r>
            <a:r>
              <a:rPr lang="en-GB" sz="2000" dirty="0"/>
              <a:t> </a:t>
            </a:r>
            <a:r>
              <a:rPr lang="en-GB" sz="2000" dirty="0" err="1"/>
              <a:t>verschillende</a:t>
            </a:r>
            <a:r>
              <a:rPr lang="en-GB" sz="2000" dirty="0"/>
              <a:t> taken </a:t>
            </a:r>
            <a:r>
              <a:rPr lang="en-GB" sz="2000" dirty="0" err="1"/>
              <a:t>doorheen</a:t>
            </a:r>
            <a:r>
              <a:rPr lang="en-GB" sz="2000" dirty="0"/>
              <a:t> </a:t>
            </a:r>
            <a:r>
              <a:rPr lang="en-GB" sz="2000" dirty="0" err="1"/>
              <a:t>mixen</a:t>
            </a:r>
            <a:endParaRPr lang="en-GB" sz="2000" dirty="0"/>
          </a:p>
          <a:p>
            <a:pPr lvl="1">
              <a:lnSpc>
                <a:spcPct val="110000"/>
              </a:lnSpc>
            </a:pPr>
            <a:r>
              <a:rPr lang="en-GB" sz="2000" dirty="0" err="1"/>
              <a:t>Niet</a:t>
            </a:r>
            <a:r>
              <a:rPr lang="en-GB" sz="2000" dirty="0"/>
              <a:t> </a:t>
            </a:r>
            <a:r>
              <a:rPr lang="en-GB" sz="2000" dirty="0" err="1"/>
              <a:t>teveel</a:t>
            </a:r>
            <a:r>
              <a:rPr lang="en-GB" sz="2000" dirty="0"/>
              <a:t> </a:t>
            </a:r>
            <a:r>
              <a:rPr lang="en-GB" sz="2000" dirty="0" err="1"/>
              <a:t>onnodige</a:t>
            </a:r>
            <a:r>
              <a:rPr lang="en-GB" sz="2000" dirty="0"/>
              <a:t> details</a:t>
            </a:r>
          </a:p>
          <a:p>
            <a:pPr lvl="1">
              <a:lnSpc>
                <a:spcPct val="110000"/>
              </a:lnSpc>
            </a:pPr>
            <a:r>
              <a:rPr lang="en-GB" sz="2000" dirty="0" err="1"/>
              <a:t>Visualizeer</a:t>
            </a:r>
            <a:r>
              <a:rPr lang="en-GB" sz="2000" dirty="0"/>
              <a:t> procedures</a:t>
            </a:r>
          </a:p>
          <a:p>
            <a:pPr>
              <a:lnSpc>
                <a:spcPct val="110000"/>
              </a:lnSpc>
            </a:pPr>
            <a:r>
              <a:rPr lang="en-GB" sz="2400" dirty="0" err="1"/>
              <a:t>Geef</a:t>
            </a:r>
            <a:r>
              <a:rPr lang="en-GB" sz="2400" dirty="0"/>
              <a:t> </a:t>
            </a:r>
            <a:r>
              <a:rPr lang="en-GB" sz="2400" dirty="0" err="1"/>
              <a:t>korte</a:t>
            </a:r>
            <a:r>
              <a:rPr lang="en-GB" sz="2400" dirty="0"/>
              <a:t>, </a:t>
            </a:r>
            <a:r>
              <a:rPr lang="en-GB" sz="2400" dirty="0" err="1"/>
              <a:t>enkelvoudige</a:t>
            </a:r>
            <a:r>
              <a:rPr lang="en-GB" sz="2400" dirty="0"/>
              <a:t> </a:t>
            </a:r>
            <a:r>
              <a:rPr lang="en-GB" sz="2400" dirty="0" err="1"/>
              <a:t>instructies</a:t>
            </a: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 err="1"/>
              <a:t>Probeer</a:t>
            </a:r>
            <a:r>
              <a:rPr lang="en-GB" sz="2400" dirty="0"/>
              <a:t> </a:t>
            </a:r>
            <a:r>
              <a:rPr lang="en-GB" sz="2400" dirty="0" err="1"/>
              <a:t>impliciet</a:t>
            </a:r>
            <a:r>
              <a:rPr lang="en-GB" sz="2400" dirty="0"/>
              <a:t> </a:t>
            </a:r>
            <a:r>
              <a:rPr lang="en-GB" sz="2400" dirty="0" err="1"/>
              <a:t>taalgebruik</a:t>
            </a:r>
            <a:r>
              <a:rPr lang="en-GB" sz="2400" dirty="0"/>
              <a:t> </a:t>
            </a:r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mijden</a:t>
            </a:r>
            <a:endParaRPr lang="en-GB" sz="2400" dirty="0"/>
          </a:p>
          <a:p>
            <a:pPr>
              <a:lnSpc>
                <a:spcPct val="110000"/>
              </a:lnSpc>
            </a:pPr>
            <a:r>
              <a:rPr lang="en-GB" sz="2400" dirty="0"/>
              <a:t>Zoek </a:t>
            </a:r>
            <a:r>
              <a:rPr lang="en-GB" sz="2400" dirty="0" err="1"/>
              <a:t>naar</a:t>
            </a:r>
            <a:r>
              <a:rPr lang="en-GB" sz="2400" dirty="0"/>
              <a:t> wat </a:t>
            </a:r>
            <a:r>
              <a:rPr lang="en-GB" sz="2400" dirty="0" err="1"/>
              <a:t>kan</a:t>
            </a:r>
            <a:r>
              <a:rPr lang="en-GB" sz="2400" dirty="0"/>
              <a:t> </a:t>
            </a:r>
            <a:r>
              <a:rPr lang="en-GB" sz="2400" dirty="0" err="1"/>
              <a:t>helpen</a:t>
            </a:r>
            <a:r>
              <a:rPr lang="en-GB" sz="2400" dirty="0"/>
              <a:t> om </a:t>
            </a:r>
            <a:r>
              <a:rPr lang="en-GB" sz="2400" dirty="0" err="1"/>
              <a:t>te</a:t>
            </a:r>
            <a:r>
              <a:rPr lang="en-GB" sz="2400" dirty="0"/>
              <a:t> </a:t>
            </a:r>
            <a:r>
              <a:rPr lang="en-GB" sz="2400" dirty="0" err="1"/>
              <a:t>compenseren</a:t>
            </a:r>
            <a:r>
              <a:rPr lang="en-GB" sz="2400" dirty="0"/>
              <a:t> (</a:t>
            </a:r>
            <a:r>
              <a:rPr lang="en-GB" sz="2400" dirty="0" err="1"/>
              <a:t>geheugenhulpjes</a:t>
            </a:r>
            <a:r>
              <a:rPr lang="en-GB" sz="2400" dirty="0"/>
              <a:t>, </a:t>
            </a:r>
            <a:r>
              <a:rPr lang="en-GB" sz="2400" dirty="0" err="1"/>
              <a:t>rekenmachine</a:t>
            </a:r>
            <a:r>
              <a:rPr lang="en-GB" sz="2400" dirty="0"/>
              <a:t>, … )</a:t>
            </a:r>
          </a:p>
          <a:p>
            <a:pPr>
              <a:lnSpc>
                <a:spcPct val="110000"/>
              </a:lnSpc>
            </a:pPr>
            <a:endParaRPr lang="en-GB" sz="2400" dirty="0"/>
          </a:p>
          <a:p>
            <a:pPr marL="457200" lvl="1" indent="0">
              <a:lnSpc>
                <a:spcPct val="110000"/>
              </a:lnSpc>
              <a:buNone/>
            </a:pPr>
            <a:endParaRPr lang="en-GB" sz="2000" dirty="0"/>
          </a:p>
          <a:p>
            <a:pPr lvl="1">
              <a:lnSpc>
                <a:spcPct val="110000"/>
              </a:lnSpc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71215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Wat te doen in het dagelijkse leven?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FD077-21CF-594B-8149-916917395EE6}"/>
              </a:ext>
            </a:extLst>
          </p:cNvPr>
          <p:cNvSpPr txBox="1"/>
          <p:nvPr/>
        </p:nvSpPr>
        <p:spPr>
          <a:xfrm>
            <a:off x="606286" y="1759227"/>
            <a:ext cx="90147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Pedagogische aanpak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Soms zijn er andere opvoedingsstrategieën nodig dan bij broers of zussen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Schoolse aanpassingen: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Motorisch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Sociaal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Leerinhoudelijk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Evaluaties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Temporiseren: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Overbevraging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Vermoeidheid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Spreiding of verminderen taaklast</a:t>
            </a:r>
            <a:br>
              <a:rPr lang="nl-BE" dirty="0"/>
            </a:br>
            <a:endParaRPr lang="nl-BE" dirty="0"/>
          </a:p>
        </p:txBody>
      </p:sp>
      <p:pic>
        <p:nvPicPr>
          <p:cNvPr id="34818" name="Picture 2" descr="Hoe geef ik effectief advies aan anderen?">
            <a:extLst>
              <a:ext uri="{FF2B5EF4-FFF2-40B4-BE49-F238E27FC236}">
                <a16:creationId xmlns:a16="http://schemas.microsoft.com/office/drawing/2014/main" id="{A68BC14C-91EB-BB4B-9BF4-481A868F1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368" y="4581428"/>
            <a:ext cx="4243632" cy="2121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73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Duchenne musculaire dystrofie (DMD)</a:t>
            </a:r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E2D7260-440C-B746-B2AC-053B9ACA42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8"/>
          <a:stretch/>
        </p:blipFill>
        <p:spPr>
          <a:xfrm>
            <a:off x="0" y="1396314"/>
            <a:ext cx="12192000" cy="5358215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7A02EAC-4F8C-D447-B5F6-F15E095E4E0F}"/>
              </a:ext>
            </a:extLst>
          </p:cNvPr>
          <p:cNvSpPr/>
          <p:nvPr/>
        </p:nvSpPr>
        <p:spPr>
          <a:xfrm>
            <a:off x="427383" y="1396314"/>
            <a:ext cx="944218" cy="94932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B842FE-486B-0048-A26B-4F4E410C75C1}"/>
              </a:ext>
            </a:extLst>
          </p:cNvPr>
          <p:cNvCxnSpPr/>
          <p:nvPr/>
        </p:nvCxnSpPr>
        <p:spPr>
          <a:xfrm>
            <a:off x="1282148" y="1490698"/>
            <a:ext cx="6380922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157056B-5E1E-6E4F-8598-6BF5EB40816A}"/>
              </a:ext>
            </a:extLst>
          </p:cNvPr>
          <p:cNvSpPr/>
          <p:nvPr/>
        </p:nvSpPr>
        <p:spPr>
          <a:xfrm>
            <a:off x="6232505" y="1585083"/>
            <a:ext cx="5614938" cy="434451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C91936-6161-E348-A3CE-A7DC1AE6E9B1}"/>
              </a:ext>
            </a:extLst>
          </p:cNvPr>
          <p:cNvSpPr txBox="1"/>
          <p:nvPr/>
        </p:nvSpPr>
        <p:spPr>
          <a:xfrm>
            <a:off x="6494581" y="1585083"/>
            <a:ext cx="527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>
                <a:solidFill>
                  <a:schemeClr val="bg1"/>
                </a:solidFill>
              </a:rPr>
              <a:t>Brein gerelateerde comorbiditeiten: cognitie &amp; gedrag</a:t>
            </a:r>
          </a:p>
        </p:txBody>
      </p:sp>
    </p:spTree>
    <p:extLst>
      <p:ext uri="{BB962C8B-B14F-4D97-AF65-F5344CB8AC3E}">
        <p14:creationId xmlns:p14="http://schemas.microsoft.com/office/powerpoint/2010/main" val="179737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Wat te doen in het dagelijkse leven?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FD077-21CF-594B-8149-916917395EE6}"/>
              </a:ext>
            </a:extLst>
          </p:cNvPr>
          <p:cNvSpPr txBox="1"/>
          <p:nvPr/>
        </p:nvSpPr>
        <p:spPr>
          <a:xfrm>
            <a:off x="606286" y="1948068"/>
            <a:ext cx="9014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Begeleiding en ondersteuning: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Vertrouwensfiguren zijn belangrijk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Veiligheid creëren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Pro-actief hulpvragen inschatten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Sociaal: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Adolescentie en vriendschappen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Veranderend lichaam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Vertrouwen in eigen lichaam: steeds maar aanpassen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Nieuwe sociale contacten aangaan: sociale onzekerheid</a:t>
            </a:r>
            <a:br>
              <a:rPr lang="nl-BE" dirty="0"/>
            </a:br>
            <a:endParaRPr lang="nl-BE" dirty="0"/>
          </a:p>
        </p:txBody>
      </p:sp>
      <p:pic>
        <p:nvPicPr>
          <p:cNvPr id="52226" name="Picture 2" descr="Vector silhouet van een jongen. vectorafbeelding door © MAJIVECKA ⬇  Vectorstock #49013247">
            <a:extLst>
              <a:ext uri="{FF2B5EF4-FFF2-40B4-BE49-F238E27FC236}">
                <a16:creationId xmlns:a16="http://schemas.microsoft.com/office/drawing/2014/main" id="{90AEB902-1B4D-AF42-B538-9E4180478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064" y="3497343"/>
            <a:ext cx="3208796" cy="320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159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Wat te doen in het dagelijkse leven?</a:t>
            </a:r>
          </a:p>
        </p:txBody>
      </p:sp>
      <p:pic>
        <p:nvPicPr>
          <p:cNvPr id="2" name="Picture 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C1CAC339-F936-66B5-9DBB-5DE7491A7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174" y="3618620"/>
            <a:ext cx="5584306" cy="32393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C8BE75-AF66-3607-5E6B-E6F7384EE7AD}"/>
              </a:ext>
            </a:extLst>
          </p:cNvPr>
          <p:cNvSpPr txBox="1"/>
          <p:nvPr/>
        </p:nvSpPr>
        <p:spPr>
          <a:xfrm>
            <a:off x="568960" y="1443840"/>
            <a:ext cx="10647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dirty="0"/>
              <a:t>Psychotherapie: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Verwijzing</a:t>
            </a:r>
            <a:r>
              <a:rPr lang="en-GB" dirty="0"/>
              <a:t> </a:t>
            </a:r>
            <a:r>
              <a:rPr lang="en-GB" dirty="0" err="1"/>
              <a:t>naar</a:t>
            </a:r>
            <a:r>
              <a:rPr lang="en-GB" dirty="0"/>
              <a:t> of </a:t>
            </a:r>
            <a:r>
              <a:rPr lang="en-GB" dirty="0" err="1"/>
              <a:t>samenwerking</a:t>
            </a:r>
            <a:r>
              <a:rPr lang="en-GB" dirty="0"/>
              <a:t> met</a:t>
            </a:r>
            <a:r>
              <a:rPr lang="en-BE" dirty="0"/>
              <a:t> gespecialiseerde teams of lokale psychologen</a:t>
            </a:r>
          </a:p>
          <a:p>
            <a:endParaRPr lang="en-BE" dirty="0"/>
          </a:p>
          <a:p>
            <a:r>
              <a:rPr lang="en-BE" dirty="0"/>
              <a:t>Psychopharmaceutische behandeling</a:t>
            </a:r>
          </a:p>
        </p:txBody>
      </p:sp>
    </p:spTree>
    <p:extLst>
      <p:ext uri="{BB962C8B-B14F-4D97-AF65-F5344CB8AC3E}">
        <p14:creationId xmlns:p14="http://schemas.microsoft.com/office/powerpoint/2010/main" val="3352866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Duchenne brein in het gezin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FD077-21CF-594B-8149-916917395EE6}"/>
              </a:ext>
            </a:extLst>
          </p:cNvPr>
          <p:cNvSpPr txBox="1"/>
          <p:nvPr/>
        </p:nvSpPr>
        <p:spPr>
          <a:xfrm>
            <a:off x="606286" y="1948068"/>
            <a:ext cx="90147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Het opvoeden van een jongen met Duchenne kan erg zwaar doorwegen vanwege vele redenen waar niemand schuld aan heeft 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Blijf als ouderpaar ook voor mekaar zorgen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Ook de broers en zussen staan vaak in de schaduw van de ziekte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Plan rust voor jezelf en je gezin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Blijf investeren in je eigen leven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Vraag tijdig hulp</a:t>
            </a:r>
          </a:p>
        </p:txBody>
      </p:sp>
      <p:pic>
        <p:nvPicPr>
          <p:cNvPr id="52226" name="Picture 2" descr="Vector silhouet van een jongen. vectorafbeelding door © MAJIVECKA ⬇  Vectorstock #49013247">
            <a:extLst>
              <a:ext uri="{FF2B5EF4-FFF2-40B4-BE49-F238E27FC236}">
                <a16:creationId xmlns:a16="http://schemas.microsoft.com/office/drawing/2014/main" id="{90AEB902-1B4D-AF42-B538-9E4180478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064" y="3497343"/>
            <a:ext cx="3208796" cy="3208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7684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Take home messages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9FD077-21CF-594B-8149-916917395EE6}"/>
              </a:ext>
            </a:extLst>
          </p:cNvPr>
          <p:cNvSpPr txBox="1"/>
          <p:nvPr/>
        </p:nvSpPr>
        <p:spPr>
          <a:xfrm>
            <a:off x="606286" y="1948068"/>
            <a:ext cx="67183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Leer- en gedragsmoeilijkheden zijn een onderdeel van Duchenne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Duchenne wordt nog al te vaak als enkel een spieraandoening gezien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PRAAT over twijfels, angsten, onzekerheden ivm leren en gedrag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Goede omkadering, samen nadenken en komen tot een gezamenlijke oplossing is belangrijk</a:t>
            </a:r>
            <a:br>
              <a:rPr lang="nl-BE" dirty="0"/>
            </a:br>
            <a:endParaRPr lang="nl-BE" dirty="0"/>
          </a:p>
          <a:p>
            <a:br>
              <a:rPr lang="nl-BE" dirty="0"/>
            </a:br>
            <a:endParaRPr lang="nl-BE" dirty="0"/>
          </a:p>
        </p:txBody>
      </p:sp>
      <p:pic>
        <p:nvPicPr>
          <p:cNvPr id="50178" name="Picture 2" descr="Alles over samenwerken - Management Impact">
            <a:extLst>
              <a:ext uri="{FF2B5EF4-FFF2-40B4-BE49-F238E27FC236}">
                <a16:creationId xmlns:a16="http://schemas.microsoft.com/office/drawing/2014/main" id="{A44672AC-2FF7-8240-B8BD-6D1D6DC29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452" y="4449452"/>
            <a:ext cx="3196489" cy="212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41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469C-955E-D647-94A2-858B1B1422C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79896" y="2672029"/>
            <a:ext cx="5632208" cy="512457"/>
          </a:xfrm>
        </p:spPr>
        <p:txBody>
          <a:bodyPr/>
          <a:lstStyle/>
          <a:p>
            <a:pPr algn="ctr"/>
            <a:r>
              <a:rPr lang="en-BE" dirty="0"/>
              <a:t>Bedankt voor jullie aandacht!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6132935-DDFD-7D4E-A673-2185C883BA9B}"/>
              </a:ext>
            </a:extLst>
          </p:cNvPr>
          <p:cNvSpPr txBox="1">
            <a:spLocks/>
          </p:cNvSpPr>
          <p:nvPr/>
        </p:nvSpPr>
        <p:spPr>
          <a:xfrm>
            <a:off x="7180390" y="5069781"/>
            <a:ext cx="3754703" cy="512457"/>
          </a:xfrm>
          <a:prstGeom prst="rect">
            <a:avLst/>
          </a:prstGeom>
        </p:spPr>
        <p:txBody>
          <a:bodyPr lIns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BE" sz="2400" dirty="0">
                <a:solidFill>
                  <a:schemeClr val="bg2">
                    <a:lumMod val="50000"/>
                  </a:schemeClr>
                </a:solidFill>
              </a:rPr>
              <a:t>am.geuens@uzleuven.be</a:t>
            </a:r>
          </a:p>
        </p:txBody>
      </p:sp>
    </p:spTree>
    <p:extLst>
      <p:ext uri="{BB962C8B-B14F-4D97-AF65-F5344CB8AC3E}">
        <p14:creationId xmlns:p14="http://schemas.microsoft.com/office/powerpoint/2010/main" val="7696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Cognitie &amp; gedrag bij DMD</a:t>
            </a:r>
          </a:p>
        </p:txBody>
      </p:sp>
      <p:pic>
        <p:nvPicPr>
          <p:cNvPr id="4" name="Picture 2" descr="Afbeeldingsresultaat voor duchenne de boulogne">
            <a:extLst>
              <a:ext uri="{FF2B5EF4-FFF2-40B4-BE49-F238E27FC236}">
                <a16:creationId xmlns:a16="http://schemas.microsoft.com/office/drawing/2014/main" id="{FD6F6AC6-3A7F-3041-9BCC-43F15A63ED50}"/>
              </a:ext>
            </a:extLst>
          </p:cNvPr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727" y="1871279"/>
            <a:ext cx="3015686" cy="499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C9735D3-EF40-C74E-8840-DE670AF519A0}"/>
              </a:ext>
            </a:extLst>
          </p:cNvPr>
          <p:cNvSpPr txBox="1"/>
          <p:nvPr/>
        </p:nvSpPr>
        <p:spPr>
          <a:xfrm>
            <a:off x="646043" y="1948068"/>
            <a:ext cx="7851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Duchenne De Boulogne (1861)</a:t>
            </a:r>
            <a:br>
              <a:rPr lang="nl-BE" dirty="0"/>
            </a:br>
            <a:r>
              <a:rPr lang="nl-BE" dirty="0"/>
              <a:t>	</a:t>
            </a:r>
            <a:r>
              <a:rPr lang="nl-BE" i="1" dirty="0"/>
              <a:t>“Boys with dull intellect and difficult speech”</a:t>
            </a:r>
            <a:br>
              <a:rPr lang="nl-BE" i="1" dirty="0"/>
            </a:br>
            <a:endParaRPr lang="nl-BE" i="1" dirty="0"/>
          </a:p>
          <a:p>
            <a:br>
              <a:rPr lang="nl-BE" dirty="0"/>
            </a:br>
            <a:endParaRPr lang="nl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1541D-8020-B07D-C95C-1F30FE05DCC5}"/>
              </a:ext>
            </a:extLst>
          </p:cNvPr>
          <p:cNvSpPr txBox="1"/>
          <p:nvPr/>
        </p:nvSpPr>
        <p:spPr>
          <a:xfrm>
            <a:off x="202711" y="2825231"/>
            <a:ext cx="3046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i="1" dirty="0">
                <a:solidFill>
                  <a:schemeClr val="bg2">
                    <a:lumMod val="50000"/>
                  </a:schemeClr>
                </a:solidFill>
              </a:rPr>
              <a:t>“Mijn zoon blijft maar vragen stellen over een bepaald thema. Hij blijft maar doorgaan, ookal weet hij het antwoord.”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9C857E-8E88-CE17-46F5-E0A8929CABE6}"/>
              </a:ext>
            </a:extLst>
          </p:cNvPr>
          <p:cNvSpPr txBox="1"/>
          <p:nvPr/>
        </p:nvSpPr>
        <p:spPr>
          <a:xfrm>
            <a:off x="3324173" y="4002562"/>
            <a:ext cx="2570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i="1" dirty="0">
                <a:solidFill>
                  <a:schemeClr val="bg2">
                    <a:lumMod val="50000"/>
                  </a:schemeClr>
                </a:solidFill>
              </a:rPr>
              <a:t>“ ‘s Avonds kan mijn zoon moeilijk inslapen. Het is een strijd om hem te slapen te leggen.”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20FEF3-3067-3800-4C3D-8298C9870AE8}"/>
              </a:ext>
            </a:extLst>
          </p:cNvPr>
          <p:cNvSpPr txBox="1"/>
          <p:nvPr/>
        </p:nvSpPr>
        <p:spPr>
          <a:xfrm>
            <a:off x="5895159" y="3008388"/>
            <a:ext cx="3046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i="1" dirty="0">
                <a:solidFill>
                  <a:schemeClr val="bg2">
                    <a:lumMod val="50000"/>
                  </a:schemeClr>
                </a:solidFill>
              </a:rPr>
              <a:t>“ Ondanks alle therapie, kan mijn zoon maar niet leren lezen.”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D65082-5C9A-1B06-FE74-BCC7D0C5FF92}"/>
              </a:ext>
            </a:extLst>
          </p:cNvPr>
          <p:cNvSpPr txBox="1"/>
          <p:nvPr/>
        </p:nvSpPr>
        <p:spPr>
          <a:xfrm>
            <a:off x="486386" y="5645403"/>
            <a:ext cx="2878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i="1" dirty="0">
                <a:solidFill>
                  <a:schemeClr val="bg2">
                    <a:lumMod val="50000"/>
                  </a:schemeClr>
                </a:solidFill>
              </a:rPr>
              <a:t>“Hij wil alles heel proper en steeds op dezelfde manier hebben. 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94157-405F-22A3-1FD1-0C9B0025A5CE}"/>
              </a:ext>
            </a:extLst>
          </p:cNvPr>
          <p:cNvSpPr txBox="1"/>
          <p:nvPr/>
        </p:nvSpPr>
        <p:spPr>
          <a:xfrm>
            <a:off x="5790212" y="5264756"/>
            <a:ext cx="3046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i="1" dirty="0">
                <a:solidFill>
                  <a:schemeClr val="bg2">
                    <a:lumMod val="50000"/>
                  </a:schemeClr>
                </a:solidFill>
              </a:rPr>
              <a:t>“ Als ik individueel rekenoefeningen met hem maak, kan hij het perfect. Op een toets lukt het hem echter niet.”</a:t>
            </a:r>
          </a:p>
        </p:txBody>
      </p:sp>
    </p:spTree>
    <p:extLst>
      <p:ext uri="{BB962C8B-B14F-4D97-AF65-F5344CB8AC3E}">
        <p14:creationId xmlns:p14="http://schemas.microsoft.com/office/powerpoint/2010/main" val="353178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CC7047C-A8A0-A725-440A-9617CCA1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022" y="542923"/>
            <a:ext cx="9200631" cy="656365"/>
          </a:xfrm>
        </p:spPr>
        <p:txBody>
          <a:bodyPr/>
          <a:lstStyle/>
          <a:p>
            <a:r>
              <a:rPr lang="en-US" dirty="0" err="1"/>
              <a:t>Groeiende</a:t>
            </a:r>
            <a:r>
              <a:rPr lang="en-US" dirty="0"/>
              <a:t> </a:t>
            </a:r>
            <a:r>
              <a:rPr lang="en-US" dirty="0" err="1"/>
              <a:t>aandacht</a:t>
            </a:r>
            <a:r>
              <a:rPr lang="en-US" dirty="0"/>
              <a:t> in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zorg</a:t>
            </a:r>
            <a:endParaRPr lang="en-US" dirty="0"/>
          </a:p>
        </p:txBody>
      </p:sp>
      <p:pic>
        <p:nvPicPr>
          <p:cNvPr id="5" name="Picture 4" descr="A green squares in a row&#10;&#10;Description automatically generated">
            <a:extLst>
              <a:ext uri="{FF2B5EF4-FFF2-40B4-BE49-F238E27FC236}">
                <a16:creationId xmlns:a16="http://schemas.microsoft.com/office/drawing/2014/main" id="{3FA10852-A418-0012-988E-1A84C30F41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6535" r="1380"/>
          <a:stretch/>
        </p:blipFill>
        <p:spPr>
          <a:xfrm>
            <a:off x="466695" y="1447116"/>
            <a:ext cx="10357503" cy="2036551"/>
          </a:xfrm>
          <a:prstGeom prst="rect">
            <a:avLst/>
          </a:prstGeom>
          <a:noFill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36C62F-5446-3023-1495-F5AAA11D24E3}"/>
              </a:ext>
            </a:extLst>
          </p:cNvPr>
          <p:cNvSpPr/>
          <p:nvPr/>
        </p:nvSpPr>
        <p:spPr>
          <a:xfrm>
            <a:off x="65043" y="1199288"/>
            <a:ext cx="1705179" cy="871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207F0E-B982-4B0E-F56B-02639A8BA032}"/>
              </a:ext>
            </a:extLst>
          </p:cNvPr>
          <p:cNvSpPr txBox="1"/>
          <p:nvPr/>
        </p:nvSpPr>
        <p:spPr>
          <a:xfrm>
            <a:off x="522514" y="3368082"/>
            <a:ext cx="98261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1400" i="1" dirty="0">
                <a:solidFill>
                  <a:schemeClr val="tx2"/>
                </a:solidFill>
              </a:rPr>
              <a:t>Aantal gepubliceerde wetenschappelijke artikels over Duchenne en cognitie of gedrag </a:t>
            </a:r>
          </a:p>
        </p:txBody>
      </p:sp>
      <p:pic>
        <p:nvPicPr>
          <p:cNvPr id="9" name="Picture 8" descr="A red background with white text&#10;&#10;Description automatically generated">
            <a:extLst>
              <a:ext uri="{FF2B5EF4-FFF2-40B4-BE49-F238E27FC236}">
                <a16:creationId xmlns:a16="http://schemas.microsoft.com/office/drawing/2014/main" id="{DEB603CF-4B14-A591-1E61-97B6EC659F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70" y="4175828"/>
            <a:ext cx="5058229" cy="2682172"/>
          </a:xfrm>
          <a:prstGeom prst="rect">
            <a:avLst/>
          </a:prstGeom>
        </p:spPr>
      </p:pic>
      <p:pic>
        <p:nvPicPr>
          <p:cNvPr id="12" name="Picture 11" descr="A white paper with black text&#10;&#10;Description automatically generated">
            <a:extLst>
              <a:ext uri="{FF2B5EF4-FFF2-40B4-BE49-F238E27FC236}">
                <a16:creationId xmlns:a16="http://schemas.microsoft.com/office/drawing/2014/main" id="{13E2BBFB-106C-2BE4-B419-8B555B69D8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29" y="4347029"/>
            <a:ext cx="5612759" cy="2510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7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Van waar die interesse in het brein?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E95B3F-642D-DB45-8507-EBF268264A2B}"/>
              </a:ext>
            </a:extLst>
          </p:cNvPr>
          <p:cNvSpPr/>
          <p:nvPr/>
        </p:nvSpPr>
        <p:spPr>
          <a:xfrm>
            <a:off x="1330463" y="6456465"/>
            <a:ext cx="75718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6400" indent="-406400"/>
            <a:r>
              <a:rPr lang="en-US" sz="1200" dirty="0" err="1">
                <a:latin typeface="Corbel" panose="020B0503020204020204" pitchFamily="34" charset="0"/>
              </a:rPr>
              <a:t>Muntoni</a:t>
            </a:r>
            <a:r>
              <a:rPr lang="en-US" sz="1200" dirty="0">
                <a:latin typeface="Corbel" panose="020B0503020204020204" pitchFamily="34" charset="0"/>
              </a:rPr>
              <a:t> F. et al. The Lancet 2003</a:t>
            </a:r>
            <a:endParaRPr lang="en-US" sz="1200" dirty="0">
              <a:effectLst/>
              <a:latin typeface="Corbel" panose="020B05030202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4F471E-E824-9644-B5F0-88EEABCE2D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"/>
          <a:stretch/>
        </p:blipFill>
        <p:spPr>
          <a:xfrm>
            <a:off x="1330463" y="1521342"/>
            <a:ext cx="8578849" cy="43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7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Van waar die interesse in het brein?</a:t>
            </a:r>
          </a:p>
        </p:txBody>
      </p:sp>
      <p:pic>
        <p:nvPicPr>
          <p:cNvPr id="3" name="Picture 2" descr="A graph of a number and a number of numbers&#10;&#10;Description automatically generated with medium confidence">
            <a:extLst>
              <a:ext uri="{FF2B5EF4-FFF2-40B4-BE49-F238E27FC236}">
                <a16:creationId xmlns:a16="http://schemas.microsoft.com/office/drawing/2014/main" id="{1CEB381C-AA38-E4C9-0284-70BA671DA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228" y="1035661"/>
            <a:ext cx="2213429" cy="54769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EA56EB-A393-19F4-8FDD-81DC9847C484}"/>
              </a:ext>
            </a:extLst>
          </p:cNvPr>
          <p:cNvSpPr txBox="1"/>
          <p:nvPr/>
        </p:nvSpPr>
        <p:spPr>
          <a:xfrm>
            <a:off x="9586686" y="6427113"/>
            <a:ext cx="22134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f</a:t>
            </a:r>
            <a:r>
              <a:rPr lang="en-BE" sz="1100" dirty="0"/>
              <a:t>rom Doorenweerd et al. (2017), </a:t>
            </a:r>
            <a:br>
              <a:rPr lang="en-BE" sz="1100" dirty="0"/>
            </a:br>
            <a:r>
              <a:rPr lang="en-BE" sz="1100" i="1" dirty="0"/>
              <a:t>Scientific reports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4C5A0E-2B1C-CEC2-04AE-AA545C69C480}"/>
              </a:ext>
            </a:extLst>
          </p:cNvPr>
          <p:cNvSpPr txBox="1"/>
          <p:nvPr/>
        </p:nvSpPr>
        <p:spPr>
          <a:xfrm>
            <a:off x="478971" y="1504514"/>
            <a:ext cx="6640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>
                <a:solidFill>
                  <a:schemeClr val="bg2">
                    <a:lumMod val="50000"/>
                  </a:schemeClr>
                </a:solidFill>
              </a:rPr>
              <a:t>Verschillende</a:t>
            </a:r>
            <a:r>
              <a:rPr lang="en-BE" dirty="0"/>
              <a:t> </a:t>
            </a:r>
            <a:r>
              <a:rPr lang="en-BE" dirty="0">
                <a:solidFill>
                  <a:schemeClr val="bg2">
                    <a:lumMod val="50000"/>
                  </a:schemeClr>
                </a:solidFill>
              </a:rPr>
              <a:t>dystrofine isoformen </a:t>
            </a:r>
            <a:r>
              <a:rPr lang="en-BE" dirty="0"/>
              <a:t>komen in </a:t>
            </a:r>
            <a:r>
              <a:rPr lang="en-BE" dirty="0">
                <a:solidFill>
                  <a:schemeClr val="bg2">
                    <a:lumMod val="50000"/>
                  </a:schemeClr>
                </a:solidFill>
              </a:rPr>
              <a:t>verschillende hersengebieden </a:t>
            </a:r>
            <a:r>
              <a:rPr lang="en-BE" dirty="0"/>
              <a:t>tot expressie gedurende </a:t>
            </a:r>
            <a:r>
              <a:rPr lang="en-BE" dirty="0">
                <a:solidFill>
                  <a:schemeClr val="bg2">
                    <a:lumMod val="50000"/>
                  </a:schemeClr>
                </a:solidFill>
              </a:rPr>
              <a:t>verschillende periodes </a:t>
            </a:r>
            <a:r>
              <a:rPr lang="en-BE" dirty="0"/>
              <a:t>van de hersenontwikkeling: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dirty="0"/>
              <a:t>prenatale ontwikkeling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dirty="0"/>
              <a:t>neonatale ontwikkeling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dirty="0"/>
              <a:t>kindertijd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dirty="0"/>
              <a:t>adolescentie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BE" dirty="0"/>
              <a:t>volwassenheid</a:t>
            </a:r>
          </a:p>
        </p:txBody>
      </p:sp>
    </p:spTree>
    <p:extLst>
      <p:ext uri="{BB962C8B-B14F-4D97-AF65-F5344CB8AC3E}">
        <p14:creationId xmlns:p14="http://schemas.microsoft.com/office/powerpoint/2010/main" val="3164741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Hersenonderzoek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9A25B1A-9D4A-5340-98E0-635B50F5BD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 l="8262" t="9584" r="11405" b="5000"/>
          <a:stretch/>
        </p:blipFill>
        <p:spPr>
          <a:xfrm>
            <a:off x="4593265" y="1690577"/>
            <a:ext cx="3444949" cy="4508204"/>
          </a:xfrm>
          <a:prstGeom prst="ellipse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84B9A6-51FA-F845-92F0-D6CD4F6816A8}"/>
              </a:ext>
            </a:extLst>
          </p:cNvPr>
          <p:cNvSpPr txBox="1"/>
          <p:nvPr/>
        </p:nvSpPr>
        <p:spPr>
          <a:xfrm>
            <a:off x="7417983" y="1394961"/>
            <a:ext cx="321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i="1" dirty="0">
                <a:latin typeface="+mj-lt"/>
              </a:rPr>
              <a:t>Doorenweerd N., et al (2014):</a:t>
            </a:r>
          </a:p>
          <a:p>
            <a:r>
              <a:rPr lang="en-US" sz="1400" dirty="0">
                <a:latin typeface="+mj-lt"/>
              </a:rPr>
              <a:t>Reduced grey mass volume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2805E0-FB69-C64B-969E-BD007038C8ED}"/>
              </a:ext>
            </a:extLst>
          </p:cNvPr>
          <p:cNvSpPr txBox="1"/>
          <p:nvPr/>
        </p:nvSpPr>
        <p:spPr>
          <a:xfrm>
            <a:off x="1557669" y="1394961"/>
            <a:ext cx="3216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b="1" i="1" dirty="0">
                <a:latin typeface="+mn-lt"/>
              </a:rPr>
              <a:t>Doorenweerd N., et al (2014):</a:t>
            </a:r>
          </a:p>
          <a:p>
            <a:pPr algn="r"/>
            <a:r>
              <a:rPr lang="en-US" sz="1400" dirty="0">
                <a:latin typeface="+mn-lt"/>
              </a:rPr>
              <a:t>Smaller total brain volume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476C92-24DF-004C-976B-3B3D76F1D0FD}"/>
              </a:ext>
            </a:extLst>
          </p:cNvPr>
          <p:cNvSpPr txBox="1"/>
          <p:nvPr/>
        </p:nvSpPr>
        <p:spPr>
          <a:xfrm>
            <a:off x="168582" y="2265530"/>
            <a:ext cx="41670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400" b="1" i="1" dirty="0">
                <a:latin typeface="+mj-lt"/>
              </a:rPr>
              <a:t>Doorenweerd N., et al (2014):</a:t>
            </a:r>
            <a:endParaRPr lang="en-US" sz="1400" b="1" i="1" dirty="0">
              <a:latin typeface="+mj-lt"/>
            </a:endParaRPr>
          </a:p>
          <a:p>
            <a:pPr algn="r"/>
            <a:r>
              <a:rPr lang="en-US" sz="1400" dirty="0">
                <a:latin typeface="+mj-lt"/>
              </a:rPr>
              <a:t>Smaller </a:t>
            </a:r>
            <a:r>
              <a:rPr lang="nl-BE" sz="1400" dirty="0">
                <a:latin typeface="+mj-lt"/>
              </a:rPr>
              <a:t>fractional anisotropy</a:t>
            </a:r>
            <a:r>
              <a:rPr lang="en-US" sz="1400" dirty="0">
                <a:latin typeface="+mj-lt"/>
              </a:rPr>
              <a:t> (total brain)</a:t>
            </a:r>
          </a:p>
          <a:p>
            <a:pPr algn="r"/>
            <a:r>
              <a:rPr lang="en-US" sz="1400" dirty="0">
                <a:latin typeface="+mj-lt"/>
              </a:rPr>
              <a:t>Higher mean diffusivity</a:t>
            </a:r>
          </a:p>
          <a:p>
            <a:pPr algn="r"/>
            <a:r>
              <a:rPr lang="en-US" sz="1400" dirty="0">
                <a:latin typeface="+mj-lt"/>
              </a:rPr>
              <a:t>Higher radial diffusivity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509423-74AB-AE45-BD1B-78900FBCDD02}"/>
              </a:ext>
            </a:extLst>
          </p:cNvPr>
          <p:cNvSpPr txBox="1"/>
          <p:nvPr/>
        </p:nvSpPr>
        <p:spPr>
          <a:xfrm>
            <a:off x="7870628" y="4939820"/>
            <a:ext cx="3294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i="1" dirty="0">
                <a:latin typeface="+mj-lt"/>
              </a:rPr>
              <a:t>Doorenweerd N., et al (2017): </a:t>
            </a:r>
            <a:r>
              <a:rPr lang="nl-BE" sz="1400" dirty="0">
                <a:latin typeface="+mj-lt"/>
              </a:rPr>
              <a:t>17% lower cerebral blood flow</a:t>
            </a:r>
            <a:endParaRPr lang="en-US" sz="1400" dirty="0">
              <a:latin typeface="+mj-l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1A0CFE-E1DA-2A4B-B438-789362682179}"/>
              </a:ext>
            </a:extLst>
          </p:cNvPr>
          <p:cNvSpPr txBox="1"/>
          <p:nvPr/>
        </p:nvSpPr>
        <p:spPr>
          <a:xfrm>
            <a:off x="8038214" y="2380403"/>
            <a:ext cx="3294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i="1" dirty="0">
                <a:latin typeface="+mj-lt"/>
              </a:rPr>
              <a:t>Fu Y., et al (2016):</a:t>
            </a:r>
          </a:p>
          <a:p>
            <a:r>
              <a:rPr lang="nl-BE" sz="1400" dirty="0">
                <a:latin typeface="+mj-lt"/>
              </a:rPr>
              <a:t>Reduced FA values in splenium corpus callosum</a:t>
            </a:r>
            <a:endParaRPr lang="en-US" sz="1400" dirty="0">
              <a:latin typeface="+mj-lt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6C272F-8EC2-8C40-8912-E722E10D71CB}"/>
              </a:ext>
            </a:extLst>
          </p:cNvPr>
          <p:cNvSpPr/>
          <p:nvPr/>
        </p:nvSpPr>
        <p:spPr>
          <a:xfrm>
            <a:off x="0" y="5184681"/>
            <a:ext cx="47740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1400" b="1" i="1" dirty="0">
                <a:latin typeface="+mj-lt"/>
              </a:rPr>
              <a:t>Lee J., et al (2002):</a:t>
            </a:r>
          </a:p>
          <a:p>
            <a:pPr algn="r"/>
            <a:r>
              <a:rPr lang="nl-BE" sz="1400" dirty="0">
                <a:latin typeface="+mj-lt"/>
              </a:rPr>
              <a:t>Decreased metabolism in 4 clusters (medial temporal structures, cerebellum bilaterally, sensimotor area and lateral temporal cortex on the right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E9C48-3702-034B-894F-6893A914B1A3}"/>
              </a:ext>
            </a:extLst>
          </p:cNvPr>
          <p:cNvSpPr/>
          <p:nvPr/>
        </p:nvSpPr>
        <p:spPr>
          <a:xfrm>
            <a:off x="8141651" y="3581290"/>
            <a:ext cx="32941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1400" b="1" i="1" dirty="0">
                <a:latin typeface="+mj-lt"/>
              </a:rPr>
              <a:t>Rae C., et al (1998):</a:t>
            </a:r>
          </a:p>
          <a:p>
            <a:r>
              <a:rPr lang="nl-BE" sz="1400" dirty="0">
                <a:latin typeface="+mj-lt"/>
              </a:rPr>
              <a:t>Increase in the ratio of choline-containing compounds to N-acetylaspartate in the left cerebellum</a:t>
            </a:r>
            <a:endParaRPr lang="en-US" sz="1400" dirty="0">
              <a:latin typeface="+mj-l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E79A349-DF3F-D649-93AF-EAAB96EEF0D9}"/>
              </a:ext>
            </a:extLst>
          </p:cNvPr>
          <p:cNvSpPr/>
          <p:nvPr/>
        </p:nvSpPr>
        <p:spPr>
          <a:xfrm>
            <a:off x="98237" y="3728308"/>
            <a:ext cx="41670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nl-BE" sz="1400" b="1" i="1" dirty="0">
                <a:latin typeface="+mj-lt"/>
              </a:rPr>
              <a:t>Tracey I., et al (1995): </a:t>
            </a:r>
            <a:br>
              <a:rPr lang="nl-BE" sz="1400" b="1" i="1" dirty="0">
                <a:latin typeface="+mj-lt"/>
              </a:rPr>
            </a:br>
            <a:r>
              <a:rPr lang="nl-BE" sz="1400" dirty="0">
                <a:latin typeface="+mj-lt"/>
              </a:rPr>
              <a:t>higher values in brain ratios of inorganic phosphate to adenosine triphosphate, to phosphomonoesters and to phosphocreatine.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811A83-E6D7-9EC4-D284-C25022ADBDE9}"/>
              </a:ext>
            </a:extLst>
          </p:cNvPr>
          <p:cNvSpPr txBox="1"/>
          <p:nvPr/>
        </p:nvSpPr>
        <p:spPr>
          <a:xfrm>
            <a:off x="7138328" y="5989901"/>
            <a:ext cx="32941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b="1" i="1" dirty="0">
                <a:latin typeface="+mj-lt"/>
              </a:rPr>
              <a:t>Preethish-Kumar V., et al (2020):</a:t>
            </a:r>
          </a:p>
          <a:p>
            <a:r>
              <a:rPr lang="nl-BE" sz="1400" dirty="0">
                <a:latin typeface="+mj-lt"/>
              </a:rPr>
              <a:t>Altered FA values in corpus callosum, parietal WM and fornices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6272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Duchenne &amp; het brein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54185F-9F86-6541-BFEA-A060DFDD8498}"/>
              </a:ext>
            </a:extLst>
          </p:cNvPr>
          <p:cNvSpPr txBox="1"/>
          <p:nvPr/>
        </p:nvSpPr>
        <p:spPr>
          <a:xfrm>
            <a:off x="805069" y="2027582"/>
            <a:ext cx="1262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Structuur?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1BCFF2-8D87-154A-9E93-74D912D80936}"/>
              </a:ext>
            </a:extLst>
          </p:cNvPr>
          <p:cNvSpPr txBox="1"/>
          <p:nvPr/>
        </p:nvSpPr>
        <p:spPr>
          <a:xfrm>
            <a:off x="3487530" y="2027582"/>
            <a:ext cx="168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Connectiviteit?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BD283C-3CCD-D140-AE4B-75DEEF70877A}"/>
              </a:ext>
            </a:extLst>
          </p:cNvPr>
          <p:cNvSpPr txBox="1"/>
          <p:nvPr/>
        </p:nvSpPr>
        <p:spPr>
          <a:xfrm>
            <a:off x="6733208" y="2027582"/>
            <a:ext cx="168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Aanvoer?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AC52B-E9A3-F64A-9B0F-C061EEFAF31E}"/>
              </a:ext>
            </a:extLst>
          </p:cNvPr>
          <p:cNvSpPr txBox="1"/>
          <p:nvPr/>
        </p:nvSpPr>
        <p:spPr>
          <a:xfrm>
            <a:off x="9700591" y="2027582"/>
            <a:ext cx="1686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Functioneren?</a:t>
            </a:r>
          </a:p>
        </p:txBody>
      </p:sp>
      <p:pic>
        <p:nvPicPr>
          <p:cNvPr id="4" name="Picture 3" descr="A silver coin with a person's face on it&#10;&#10;Description automatically generated with low confidence">
            <a:extLst>
              <a:ext uri="{FF2B5EF4-FFF2-40B4-BE49-F238E27FC236}">
                <a16:creationId xmlns:a16="http://schemas.microsoft.com/office/drawing/2014/main" id="{387B0909-1704-2743-9179-746C5029F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1" y="2855067"/>
            <a:ext cx="2117587" cy="2735693"/>
          </a:xfrm>
          <a:prstGeom prst="rect">
            <a:avLst/>
          </a:prstGeom>
        </p:spPr>
      </p:pic>
      <p:pic>
        <p:nvPicPr>
          <p:cNvPr id="9" name="Picture 8" descr="A picture containing plant&#10;&#10;Description automatically generated">
            <a:extLst>
              <a:ext uri="{FF2B5EF4-FFF2-40B4-BE49-F238E27FC236}">
                <a16:creationId xmlns:a16="http://schemas.microsoft.com/office/drawing/2014/main" id="{53361678-6EB5-9C42-A989-DB5CCA1339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02"/>
          <a:stretch/>
        </p:blipFill>
        <p:spPr>
          <a:xfrm>
            <a:off x="3158263" y="2855067"/>
            <a:ext cx="2185710" cy="2735692"/>
          </a:xfrm>
          <a:prstGeom prst="rect">
            <a:avLst/>
          </a:prstGeom>
        </p:spPr>
      </p:pic>
      <p:pic>
        <p:nvPicPr>
          <p:cNvPr id="31748" name="Picture 4" descr="Lomerizine Increases Cerebral Blood Flow and Reduces Migraine - Neurology  Advisor">
            <a:extLst>
              <a:ext uri="{FF2B5EF4-FFF2-40B4-BE49-F238E27FC236}">
                <a16:creationId xmlns:a16="http://schemas.microsoft.com/office/drawing/2014/main" id="{00FB49EB-FAF1-0641-9D9D-2C39276A0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" r="22532"/>
          <a:stretch/>
        </p:blipFill>
        <p:spPr bwMode="auto">
          <a:xfrm>
            <a:off x="6087028" y="2855067"/>
            <a:ext cx="2430838" cy="27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0" name="Picture 6" descr="Neuromodulators and Neurotransmitters - Dr. Diane Brain Health">
            <a:extLst>
              <a:ext uri="{FF2B5EF4-FFF2-40B4-BE49-F238E27FC236}">
                <a16:creationId xmlns:a16="http://schemas.microsoft.com/office/drawing/2014/main" id="{6EC76617-721C-5B44-BD68-A81222372B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2" r="12661"/>
          <a:stretch/>
        </p:blipFill>
        <p:spPr bwMode="auto">
          <a:xfrm>
            <a:off x="9260921" y="2855067"/>
            <a:ext cx="2633458" cy="273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744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B8190B0D-CB16-CA49-91F1-EBF9EAE15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28863" y="542925"/>
            <a:ext cx="9201150" cy="65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nl-BE" altLang="nl-BE" dirty="0"/>
              <a:t>Cognitie en gedrag bij DMD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735D3-EF40-C74E-8840-DE670AF519A0}"/>
              </a:ext>
            </a:extLst>
          </p:cNvPr>
          <p:cNvSpPr txBox="1"/>
          <p:nvPr/>
        </p:nvSpPr>
        <p:spPr>
          <a:xfrm>
            <a:off x="646043" y="1948068"/>
            <a:ext cx="785191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Intelligentie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Gemiddeld 1 SD onder het populatie gemiddelde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Discrepanties tussen vaardigheden 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Werkgeheugen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BE" dirty="0"/>
              <a:t>Moeilijkheden met verbaal werkgeheugen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Taalvaardigheden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Executief functioneren/gedragscontrole/aandacht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Impliciet/proceduraal leren</a:t>
            </a:r>
            <a:br>
              <a:rPr lang="nl-BE" dirty="0"/>
            </a:br>
            <a:endParaRPr lang="nl-B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Leerproblemen: Dyslexie en Dyscalculie (automatisatie nieuwe vaardigheden)</a:t>
            </a:r>
          </a:p>
        </p:txBody>
      </p:sp>
      <p:pic>
        <p:nvPicPr>
          <p:cNvPr id="32770" name="Picture 2" descr="Basisschoolleerling - Senzai">
            <a:extLst>
              <a:ext uri="{FF2B5EF4-FFF2-40B4-BE49-F238E27FC236}">
                <a16:creationId xmlns:a16="http://schemas.microsoft.com/office/drawing/2014/main" id="{D2ED8193-D32E-214D-9D8F-D97895911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079" y="2172691"/>
            <a:ext cx="4525383" cy="205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Zoveel diversiteit | Ximension">
            <a:extLst>
              <a:ext uri="{FF2B5EF4-FFF2-40B4-BE49-F238E27FC236}">
                <a16:creationId xmlns:a16="http://schemas.microsoft.com/office/drawing/2014/main" id="{1FDA39D0-9991-4C44-A262-CFEBBB698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" t="12369" r="2633" b="22731"/>
          <a:stretch/>
        </p:blipFill>
        <p:spPr bwMode="auto">
          <a:xfrm>
            <a:off x="7006140" y="2549307"/>
            <a:ext cx="3697792" cy="136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1C509B-DF2A-F941-804F-94A0445791F5}"/>
              </a:ext>
            </a:extLst>
          </p:cNvPr>
          <p:cNvSpPr txBox="1"/>
          <p:nvPr/>
        </p:nvSpPr>
        <p:spPr>
          <a:xfrm>
            <a:off x="347869" y="1578736"/>
            <a:ext cx="1461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u="sng" dirty="0">
                <a:solidFill>
                  <a:schemeClr val="bg2">
                    <a:lumMod val="50000"/>
                  </a:schemeClr>
                </a:solidFill>
              </a:rPr>
              <a:t>Cognitie</a:t>
            </a:r>
          </a:p>
        </p:txBody>
      </p:sp>
    </p:spTree>
    <p:extLst>
      <p:ext uri="{BB962C8B-B14F-4D97-AF65-F5344CB8AC3E}">
        <p14:creationId xmlns:p14="http://schemas.microsoft.com/office/powerpoint/2010/main" val="449617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UZLE">
      <a:dk1>
        <a:sysClr val="windowText" lastClr="000000"/>
      </a:dk1>
      <a:lt1>
        <a:sysClr val="window" lastClr="FFFFFF"/>
      </a:lt1>
      <a:dk2>
        <a:srgbClr val="00A1D8"/>
      </a:dk2>
      <a:lt2>
        <a:srgbClr val="AEDBF2"/>
      </a:lt2>
      <a:accent1>
        <a:srgbClr val="79C8E7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ZLE">
      <a:majorFont>
        <a:latin typeface="Gill Sans Std"/>
        <a:ea typeface=""/>
        <a:cs typeface=""/>
      </a:majorFont>
      <a:minorFont>
        <a:latin typeface="Gill Sans St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ZLE_PP template_wit.pptx" id="{365B8571-F1EB-486F-AD78-306F791BF75B}" vid="{46C151BA-EC82-4553-898E-1C349CCDDF7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1312</TotalTime>
  <Words>1151</Words>
  <Application>Microsoft Office PowerPoint</Application>
  <PresentationFormat>Breedbeeld</PresentationFormat>
  <Paragraphs>194</Paragraphs>
  <Slides>24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8" baseType="lpstr">
      <vt:lpstr>Arial</vt:lpstr>
      <vt:lpstr>Corbel</vt:lpstr>
      <vt:lpstr>Gill Sans Std</vt:lpstr>
      <vt:lpstr>Kantoorthema</vt:lpstr>
      <vt:lpstr>PowerPoint-presentatie</vt:lpstr>
      <vt:lpstr>Duchenne musculaire dystrofie (DMD)</vt:lpstr>
      <vt:lpstr>Cognitie &amp; gedrag bij DMD</vt:lpstr>
      <vt:lpstr>Groeiende aandacht in onderzoek en zorg</vt:lpstr>
      <vt:lpstr>Van waar die interesse in het brein?</vt:lpstr>
      <vt:lpstr>Van waar die interesse in het brein?</vt:lpstr>
      <vt:lpstr>Hersenonderzoek</vt:lpstr>
      <vt:lpstr>Duchenne &amp; het brein</vt:lpstr>
      <vt:lpstr>Cognitie en gedrag bij DMD</vt:lpstr>
      <vt:lpstr>Cognitie en gedrag bij DMD</vt:lpstr>
      <vt:lpstr>Gedragsclusters</vt:lpstr>
      <vt:lpstr>Impliciet en proceduraal leren</vt:lpstr>
      <vt:lpstr>Impliciet en proceduraal leren</vt:lpstr>
      <vt:lpstr>Primaire versus secundaire gevolgen van DMD</vt:lpstr>
      <vt:lpstr>Psychosociale ontwikkelingstaken met een spierziekte</vt:lpstr>
      <vt:lpstr>Wat te doen in het dagelijkse leven?</vt:lpstr>
      <vt:lpstr>Wat te doen in het dagelijkse leven?</vt:lpstr>
      <vt:lpstr>Wat te doen in het dagelijkse leven?</vt:lpstr>
      <vt:lpstr>Wat te doen in het dagelijkse leven?</vt:lpstr>
      <vt:lpstr>Wat te doen in het dagelijkse leven?</vt:lpstr>
      <vt:lpstr>Wat te doen in het dagelijkse leven?</vt:lpstr>
      <vt:lpstr>Duchenne brein in het gezin</vt:lpstr>
      <vt:lpstr>Take home messages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geuenssam@gmail.com</dc:creator>
  <cp:lastModifiedBy>Conny Pelicaen</cp:lastModifiedBy>
  <cp:revision>38</cp:revision>
  <dcterms:created xsi:type="dcterms:W3CDTF">2021-06-04T07:32:17Z</dcterms:created>
  <dcterms:modified xsi:type="dcterms:W3CDTF">2023-09-20T15:26:23Z</dcterms:modified>
</cp:coreProperties>
</file>