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606" r:id="rId2"/>
    <p:sldId id="792" r:id="rId3"/>
    <p:sldId id="810" r:id="rId4"/>
    <p:sldId id="807" r:id="rId5"/>
    <p:sldId id="808" r:id="rId6"/>
    <p:sldId id="812" r:id="rId7"/>
    <p:sldId id="813" r:id="rId8"/>
    <p:sldId id="822" r:id="rId9"/>
    <p:sldId id="745" r:id="rId10"/>
    <p:sldId id="766" r:id="rId11"/>
    <p:sldId id="826" r:id="rId12"/>
    <p:sldId id="815" r:id="rId13"/>
    <p:sldId id="816" r:id="rId14"/>
    <p:sldId id="817" r:id="rId15"/>
    <p:sldId id="818" r:id="rId16"/>
    <p:sldId id="828" r:id="rId17"/>
    <p:sldId id="819" r:id="rId18"/>
    <p:sldId id="827" r:id="rId19"/>
    <p:sldId id="820" r:id="rId20"/>
    <p:sldId id="829" r:id="rId21"/>
    <p:sldId id="830" r:id="rId22"/>
    <p:sldId id="832" r:id="rId23"/>
    <p:sldId id="831" r:id="rId24"/>
    <p:sldId id="806" r:id="rId25"/>
    <p:sldId id="312" r:id="rId26"/>
    <p:sldId id="763" r:id="rId27"/>
  </p:sldIdLst>
  <p:sldSz cx="12192000" cy="6858000"/>
  <p:notesSz cx="6858000" cy="9144000"/>
  <p:defaultTextStyle>
    <a:defPPr>
      <a:defRPr lang="en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4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0890"/>
    <p:restoredTop sz="87627"/>
  </p:normalViewPr>
  <p:slideViewPr>
    <p:cSldViewPr snapToGrid="0" snapToObjects="1">
      <p:cViewPr varScale="1">
        <p:scale>
          <a:sx n="72" d="100"/>
          <a:sy n="72" d="100"/>
        </p:scale>
        <p:origin x="25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AD9867-5CAA-AC4A-9704-0A3590470327}" type="datetimeFigureOut">
              <a:rPr lang="en-BE" smtClean="0"/>
              <a:t>22/09/2023</a:t>
            </a:fld>
            <a:endParaRPr lang="en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025EEC-0B00-A642-A2A6-665DF8D5E51D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133197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025EEC-0B00-A642-A2A6-665DF8D5E51D}" type="slidenum">
              <a:rPr lang="en-BE" smtClean="0"/>
              <a:t>1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9802000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0" name="Google Shape;1650;g138967f4657_1_1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1" name="Google Shape;1651;g138967f4657_1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025EEC-0B00-A642-A2A6-665DF8D5E51D}" type="slidenum">
              <a:rPr lang="en-BE" smtClean="0"/>
              <a:t>26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012499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" name="Google Shape;1566;g138967f4657_1_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dirty="0"/>
              <a:t>Wie heeft er van jullie al meegedaan aan klinische studies?  Wat was uw ervaring?</a:t>
            </a:r>
            <a:endParaRPr dirty="0"/>
          </a:p>
        </p:txBody>
      </p:sp>
      <p:sp>
        <p:nvSpPr>
          <p:cNvPr id="1567" name="Google Shape;1567;g138967f4657_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987082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" name="Google Shape;1566;g138967f4657_1_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dirty="0"/>
              <a:t>Wie heeft er van jullie al meegedaan aan klinische studies?  Wat was uw ervaring?</a:t>
            </a:r>
            <a:endParaRPr dirty="0"/>
          </a:p>
        </p:txBody>
      </p:sp>
      <p:sp>
        <p:nvSpPr>
          <p:cNvPr id="1567" name="Google Shape;1567;g138967f4657_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174435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" name="Google Shape;1566;g138967f4657_1_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dirty="0"/>
              <a:t>Wie heeft er van jullie al meegedaan aan klinische studies?  Wat was uw ervaring?</a:t>
            </a:r>
            <a:endParaRPr dirty="0"/>
          </a:p>
        </p:txBody>
      </p:sp>
      <p:sp>
        <p:nvSpPr>
          <p:cNvPr id="1567" name="Google Shape;1567;g138967f4657_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779466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" name="Google Shape;1566;g138967f4657_1_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dirty="0"/>
              <a:t>Wie heeft er van jullie al meegedaan aan klinische studies?  Wat was uw ervaring?</a:t>
            </a:r>
            <a:endParaRPr dirty="0"/>
          </a:p>
        </p:txBody>
      </p:sp>
      <p:sp>
        <p:nvSpPr>
          <p:cNvPr id="1567" name="Google Shape;1567;g138967f4657_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58323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" name="Google Shape;1566;g138967f4657_1_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dirty="0"/>
              <a:t>Wie heeft er van jullie al meegedaan aan klinische studies?  Wat was uw ervaring?</a:t>
            </a:r>
            <a:endParaRPr dirty="0"/>
          </a:p>
        </p:txBody>
      </p:sp>
      <p:sp>
        <p:nvSpPr>
          <p:cNvPr id="1567" name="Google Shape;1567;g138967f4657_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227810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025EEC-0B00-A642-A2A6-665DF8D5E51D}" type="slidenum">
              <a:rPr lang="en-BE" smtClean="0"/>
              <a:t>9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2943596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025EEC-0B00-A642-A2A6-665DF8D5E51D}" type="slidenum">
              <a:rPr lang="en-BE" smtClean="0"/>
              <a:t>22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3208215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" name="Google Shape;1566;g138967f4657_1_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dirty="0"/>
              <a:t>Wie heeft er van jullie al meegedaan aan klinische studies?  Wat was uw ervaring?</a:t>
            </a:r>
            <a:endParaRPr dirty="0"/>
          </a:p>
        </p:txBody>
      </p:sp>
      <p:sp>
        <p:nvSpPr>
          <p:cNvPr id="1567" name="Google Shape;1567;g138967f4657_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38263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D6AE8-D50C-1141-8B62-ABA0BD54B3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9B804C-81B0-8D45-AFB4-9901D86C0F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25299-67D4-6945-87CB-53535538A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0969C-284F-A545-9598-83A0D6ADB957}" type="datetimeFigureOut">
              <a:rPr lang="en-BE" smtClean="0"/>
              <a:t>22/09/2023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18467F-13FA-9D41-B5FB-C482465E9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EBCE30-28EF-0B4C-8654-AB989B1C9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D869D-173A-EB41-B844-642AF3490DF5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529701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E76C6-E476-8949-B4C2-9DDABA28C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86C040-C094-C447-8899-76C44105F6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A14E94-5A6A-924B-BECF-8F3F10BF6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0969C-284F-A545-9598-83A0D6ADB957}" type="datetimeFigureOut">
              <a:rPr lang="en-BE" smtClean="0"/>
              <a:t>22/09/2023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220DCD-479A-954E-AAF2-BF06A3B62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264A6B-E76F-2E4C-BF01-594FAB232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D869D-173A-EB41-B844-642AF3490DF5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496154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DD5EC7-829E-A64B-A70D-09802D0A6E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2BC5AE-01FA-5842-A694-9ADAFB67C6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9CF434-954F-2140-A8BF-2CD51D9F4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0969C-284F-A545-9598-83A0D6ADB957}" type="datetimeFigureOut">
              <a:rPr lang="en-BE" smtClean="0"/>
              <a:t>22/09/2023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9186AF-FA4C-C44C-8631-E0EC3F027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0A8BA0-AD9C-2040-A9E6-BEB084250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D869D-173A-EB41-B844-642AF3490DF5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952074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AF36AF6-2111-4E4F-8300-329E5AED99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665114"/>
            <a:ext cx="12192000" cy="19288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3823EB-696A-634B-9913-9A6EBFF8F5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A74E8E-95E2-9D40-AD75-8E991F96F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0969C-284F-A545-9598-83A0D6ADB957}" type="datetimeFigureOut">
              <a:rPr lang="en-BE" smtClean="0"/>
              <a:t>22/09/2023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5FAE84-DE38-DA4B-8165-188F1654F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CDE5CC-0F56-0049-98D5-5E59B5E85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D869D-173A-EB41-B844-642AF3490DF5}" type="slidenum">
              <a:rPr lang="en-BE" smtClean="0"/>
              <a:t>‹#›</a:t>
            </a:fld>
            <a:endParaRPr lang="en-BE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DBA3483-EABE-5547-AE9C-1FE14D33E35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77804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AC47687-31A3-A74F-8808-4D0A47FDBC33}"/>
              </a:ext>
            </a:extLst>
          </p:cNvPr>
          <p:cNvSpPr/>
          <p:nvPr userDrawn="1"/>
        </p:nvSpPr>
        <p:spPr>
          <a:xfrm>
            <a:off x="10876547" y="473242"/>
            <a:ext cx="1066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0829DE-A358-BA40-850E-81B01FBC2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942747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81058-CDB6-3245-802A-28051B60A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15F5A1-3D16-9347-9521-A361081CF0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BB2078-B36A-8348-B730-AB2F258ED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0969C-284F-A545-9598-83A0D6ADB957}" type="datetimeFigureOut">
              <a:rPr lang="en-BE" smtClean="0"/>
              <a:t>22/09/2023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98D2AC-9843-C149-A4B9-988A0A6EE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AF596-1702-134E-925D-3C7873584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D869D-173A-EB41-B844-642AF3490DF5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39891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A4F01-9B06-6840-9093-48738EA1F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9A3A7E-28D9-5A4D-849F-72DB147139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2EF734-A6C4-B64C-A692-EE8580A669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64A7F6-E6B9-314F-90F8-6F597504D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0969C-284F-A545-9598-83A0D6ADB957}" type="datetimeFigureOut">
              <a:rPr lang="en-BE" smtClean="0"/>
              <a:t>22/09/2023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8C1FC0-F3BA-EE4C-9556-743E6F57A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65E2E7-D464-BF40-838A-454E028F5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D869D-173A-EB41-B844-642AF3490DF5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731793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C3356-041A-2B4B-94E8-3432AC321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09746E-ED6C-CC49-88ED-171A6015DF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91B6BB-E940-C045-BA11-16BF4B6EED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01E26F-05DD-F148-AA68-2E74815160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73DC3E-7C7A-7049-A704-D4E72159AE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FCE3A5-3F50-A049-82BA-317DDBEC6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0969C-284F-A545-9598-83A0D6ADB957}" type="datetimeFigureOut">
              <a:rPr lang="en-BE" smtClean="0"/>
              <a:t>22/09/2023</a:t>
            </a:fld>
            <a:endParaRPr lang="en-B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D8BC79-BF2E-6441-A435-F814D2FA9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65F93D-2D94-6940-BEB8-E9BB8D3DF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D869D-173A-EB41-B844-642AF3490DF5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113810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A5C5C-6B62-8147-A038-BD8F300FA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FBED41-3623-1B44-AB32-FA3BBDBE7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0969C-284F-A545-9598-83A0D6ADB957}" type="datetimeFigureOut">
              <a:rPr lang="en-BE" smtClean="0"/>
              <a:t>22/09/2023</a:t>
            </a:fld>
            <a:endParaRPr lang="en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4B4F66-BA3F-AB43-8DCD-E7E5991D2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E916D4-F8FD-B94D-A17F-B4F741D70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D869D-173A-EB41-B844-642AF3490DF5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905808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524D26-AA80-5446-9E2A-D36BFCD28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0969C-284F-A545-9598-83A0D6ADB957}" type="datetimeFigureOut">
              <a:rPr lang="en-BE" smtClean="0"/>
              <a:t>22/09/2023</a:t>
            </a:fld>
            <a:endParaRPr lang="en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98F3E3-4A49-724D-8DF7-52224CD44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73D2BC-1251-AE4E-AED4-D05114295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D869D-173A-EB41-B844-642AF3490DF5}" type="slidenum">
              <a:rPr lang="en-BE" smtClean="0"/>
              <a:t>‹#›</a:t>
            </a:fld>
            <a:endParaRPr lang="en-B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93524D-B08C-5E4D-928D-52069C9AA8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665114"/>
            <a:ext cx="12192000" cy="1928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36930D2-0249-0A4B-B318-D5D398992E9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77804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0A23F56-6EB9-524D-8C28-BE20A9A67327}"/>
              </a:ext>
            </a:extLst>
          </p:cNvPr>
          <p:cNvSpPr/>
          <p:nvPr userDrawn="1"/>
        </p:nvSpPr>
        <p:spPr>
          <a:xfrm>
            <a:off x="10876547" y="473242"/>
            <a:ext cx="1066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512463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EC9B5-B54C-634D-B995-2A9D39088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A518E0-C8C1-D44D-8DF4-1B1D744AB4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A8019A-16E0-E74F-B94F-F6A7502188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87A74B-0C7E-714C-8C9B-FC4A0EF96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0969C-284F-A545-9598-83A0D6ADB957}" type="datetimeFigureOut">
              <a:rPr lang="en-BE" smtClean="0"/>
              <a:t>22/09/2023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259A44-5618-EE46-A3D4-9A7C190DE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C1DDE4-A4D4-664E-84E4-390994202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D869D-173A-EB41-B844-642AF3490DF5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145433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19662-7FB6-3B41-A644-01D875A90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6EA429-FD42-BE4A-BFEF-CD6F45D032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727BC4-1E73-8146-BC8C-5CC69A22F9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62BBFB-5BF0-5E40-93DB-6D4DB1724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0969C-284F-A545-9598-83A0D6ADB957}" type="datetimeFigureOut">
              <a:rPr lang="en-BE" smtClean="0"/>
              <a:t>22/09/2023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CBC5FC-6A7B-3F4E-92A2-86102BFE5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C88F7D-70E0-2F43-888C-3F8BB42DA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D869D-173A-EB41-B844-642AF3490DF5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25418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CEFDB3-6BEE-6A41-8D42-29D092F25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5B7836-E473-E040-ACD2-A71F4B0FC1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84A5B5-30E1-4346-A1F9-9CE4908139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C0969C-284F-A545-9598-83A0D6ADB957}" type="datetimeFigureOut">
              <a:rPr lang="en-BE" smtClean="0"/>
              <a:t>22/09/2023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0D993F-985C-2E4D-A9AF-BE7B3A7615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F7391A-F622-944D-82D5-4DABF81FA1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D869D-173A-EB41-B844-642AF3490DF5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960987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jpeg"/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3.jpe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10" Type="http://schemas.openxmlformats.org/officeDocument/2006/relationships/image" Target="../media/image32.jpe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182E45B-BAA9-4114-ABBF-39CA2B8CE4B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67E2852-C769-8A49-8FEF-7982648E849E}"/>
              </a:ext>
            </a:extLst>
          </p:cNvPr>
          <p:cNvSpPr txBox="1"/>
          <p:nvPr/>
        </p:nvSpPr>
        <p:spPr>
          <a:xfrm>
            <a:off x="165338" y="5587646"/>
            <a:ext cx="7304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chemeClr val="bg1"/>
                </a:solidFill>
              </a:rPr>
              <a:t>Mitchell SILVA, PhD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201B50-038B-884A-9EC9-BFD944DDB8B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5282" y="170027"/>
            <a:ext cx="3691045" cy="80910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AAB83F8-B91F-9248-B3B7-C366AAA56164}"/>
              </a:ext>
            </a:extLst>
          </p:cNvPr>
          <p:cNvSpPr txBox="1"/>
          <p:nvPr/>
        </p:nvSpPr>
        <p:spPr>
          <a:xfrm>
            <a:off x="165338" y="1690355"/>
            <a:ext cx="87913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600" b="0" i="0" dirty="0">
                <a:solidFill>
                  <a:srgbClr val="002060"/>
                </a:solidFill>
                <a:effectLst/>
                <a:latin typeface="ModernSans"/>
              </a:rPr>
              <a:t>Opzoek gaan naar klinische studies. </a:t>
            </a:r>
          </a:p>
          <a:p>
            <a:r>
              <a:rPr lang="nl-BE" sz="3600" dirty="0">
                <a:solidFill>
                  <a:srgbClr val="002060"/>
                </a:solidFill>
                <a:latin typeface="ModernSans"/>
              </a:rPr>
              <a:t>H</a:t>
            </a:r>
            <a:r>
              <a:rPr lang="nl-BE" sz="3600" b="0" i="0" dirty="0">
                <a:solidFill>
                  <a:srgbClr val="002060"/>
                </a:solidFill>
                <a:effectLst/>
                <a:latin typeface="ModernSans"/>
              </a:rPr>
              <a:t>oe begin je eraan?</a:t>
            </a:r>
            <a:endParaRPr lang="nl-NL" sz="3600" dirty="0">
              <a:solidFill>
                <a:srgbClr val="002060"/>
              </a:solidFill>
            </a:endParaRPr>
          </a:p>
          <a:p>
            <a:endParaRPr lang="en-BE" sz="3600" dirty="0">
              <a:solidFill>
                <a:srgbClr val="002060"/>
              </a:solidFill>
            </a:endParaRPr>
          </a:p>
        </p:txBody>
      </p:sp>
      <p:pic>
        <p:nvPicPr>
          <p:cNvPr id="4" name="Picture 3" descr="Chart, scatter chart&#10;&#10;Description automatically generated">
            <a:extLst>
              <a:ext uri="{FF2B5EF4-FFF2-40B4-BE49-F238E27FC236}">
                <a16:creationId xmlns:a16="http://schemas.microsoft.com/office/drawing/2014/main" id="{43C5B5E0-6508-B751-83DB-7B0A8D076A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338" y="142917"/>
            <a:ext cx="2791072" cy="1377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1923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4">
            <a:extLst>
              <a:ext uri="{FF2B5EF4-FFF2-40B4-BE49-F238E27FC236}">
                <a16:creationId xmlns:a16="http://schemas.microsoft.com/office/drawing/2014/main" id="{11040CC5-A124-274D-B087-0B740CF30788}"/>
              </a:ext>
            </a:extLst>
          </p:cNvPr>
          <p:cNvSpPr txBox="1"/>
          <p:nvPr/>
        </p:nvSpPr>
        <p:spPr>
          <a:xfrm>
            <a:off x="155074" y="119215"/>
            <a:ext cx="8074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+mj-lt"/>
              </a:rPr>
              <a:t>Klinische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studies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opzoeken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–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Portaal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voor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patiënten</a:t>
            </a:r>
            <a:endParaRPr lang="en-US" sz="28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7DD8CBD5-6C1B-5B49-9C85-4AE6AC58A0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7527" y="1367156"/>
            <a:ext cx="6236945" cy="483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7399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4">
            <a:extLst>
              <a:ext uri="{FF2B5EF4-FFF2-40B4-BE49-F238E27FC236}">
                <a16:creationId xmlns:a16="http://schemas.microsoft.com/office/drawing/2014/main" id="{11040CC5-A124-274D-B087-0B740CF30788}"/>
              </a:ext>
            </a:extLst>
          </p:cNvPr>
          <p:cNvSpPr txBox="1"/>
          <p:nvPr/>
        </p:nvSpPr>
        <p:spPr>
          <a:xfrm>
            <a:off x="155074" y="119215"/>
            <a:ext cx="8074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+mj-lt"/>
              </a:rPr>
              <a:t>Klinische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studies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opzoeken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–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Portaal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voor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patiënten</a:t>
            </a:r>
            <a:endParaRPr lang="en-US" sz="28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F131DD85-3245-9459-AB3E-2BA01F3D1D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8794" y="940475"/>
            <a:ext cx="9462175" cy="5317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6597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4">
            <a:extLst>
              <a:ext uri="{FF2B5EF4-FFF2-40B4-BE49-F238E27FC236}">
                <a16:creationId xmlns:a16="http://schemas.microsoft.com/office/drawing/2014/main" id="{11040CC5-A124-274D-B087-0B740CF30788}"/>
              </a:ext>
            </a:extLst>
          </p:cNvPr>
          <p:cNvSpPr txBox="1"/>
          <p:nvPr/>
        </p:nvSpPr>
        <p:spPr>
          <a:xfrm>
            <a:off x="155074" y="119215"/>
            <a:ext cx="8074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+mj-lt"/>
              </a:rPr>
              <a:t>Klinische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studies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opzoeken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–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Portaal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voor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patiënten</a:t>
            </a:r>
            <a:endParaRPr lang="en-US" sz="28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BF9BCB3-C196-584F-9D95-0BD57243FF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0393" y="1133060"/>
            <a:ext cx="8021937" cy="496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1945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4">
            <a:extLst>
              <a:ext uri="{FF2B5EF4-FFF2-40B4-BE49-F238E27FC236}">
                <a16:creationId xmlns:a16="http://schemas.microsoft.com/office/drawing/2014/main" id="{11040CC5-A124-274D-B087-0B740CF30788}"/>
              </a:ext>
            </a:extLst>
          </p:cNvPr>
          <p:cNvSpPr txBox="1"/>
          <p:nvPr/>
        </p:nvSpPr>
        <p:spPr>
          <a:xfrm>
            <a:off x="155074" y="119215"/>
            <a:ext cx="8074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+mj-lt"/>
              </a:rPr>
              <a:t>Klinische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studies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opzoeken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–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Portaal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voor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patiënten</a:t>
            </a:r>
            <a:endParaRPr lang="en-US" sz="28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91E4BE6-0A37-F24E-BEE7-A9183401DE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326" y="854764"/>
            <a:ext cx="5370869" cy="5307496"/>
          </a:xfrm>
          <a:prstGeom prst="rect">
            <a:avLst/>
          </a:prstGeom>
        </p:spPr>
      </p:pic>
      <p:pic>
        <p:nvPicPr>
          <p:cNvPr id="4" name="Picture 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B180F838-9A49-4C45-B29C-E2EE7B8935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1807" y="854764"/>
            <a:ext cx="5658442" cy="5504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1585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4">
            <a:extLst>
              <a:ext uri="{FF2B5EF4-FFF2-40B4-BE49-F238E27FC236}">
                <a16:creationId xmlns:a16="http://schemas.microsoft.com/office/drawing/2014/main" id="{11040CC5-A124-274D-B087-0B740CF30788}"/>
              </a:ext>
            </a:extLst>
          </p:cNvPr>
          <p:cNvSpPr txBox="1"/>
          <p:nvPr/>
        </p:nvSpPr>
        <p:spPr>
          <a:xfrm>
            <a:off x="155074" y="119215"/>
            <a:ext cx="8074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+mj-lt"/>
              </a:rPr>
              <a:t>Klinische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studies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opzoeken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–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Portaal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voor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patiënten</a:t>
            </a:r>
            <a:endParaRPr lang="en-US" sz="28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EFAFCD8-2578-8249-9A7E-F3911C37B5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6811"/>
          <a:stretch/>
        </p:blipFill>
        <p:spPr>
          <a:xfrm>
            <a:off x="1427095" y="1262269"/>
            <a:ext cx="3679642" cy="4333461"/>
          </a:xfrm>
          <a:prstGeom prst="rect">
            <a:avLst/>
          </a:prstGeom>
        </p:spPr>
      </p:pic>
      <p:pic>
        <p:nvPicPr>
          <p:cNvPr id="7" name="Picture 6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EE70B89A-FD9C-8C47-9BA4-000729D9F8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5765" y="1262269"/>
            <a:ext cx="4078287" cy="4490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9395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6CB5709-5C2A-E0B4-5A8A-1A195455265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pic>
        <p:nvPicPr>
          <p:cNvPr id="4" name="Picture 3" descr="Screens screenshot of a phone&#10;&#10;Description automatically generated">
            <a:extLst>
              <a:ext uri="{FF2B5EF4-FFF2-40B4-BE49-F238E27FC236}">
                <a16:creationId xmlns:a16="http://schemas.microsoft.com/office/drawing/2014/main" id="{6A97B622-A368-F214-8BA6-0256F3CA86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892" y="0"/>
            <a:ext cx="94419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7434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6CB5709-5C2A-E0B4-5A8A-1A195455265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pic>
        <p:nvPicPr>
          <p:cNvPr id="7" name="Picture 6" descr="Screens screenshot of a phone&#10;&#10;Description automatically generated">
            <a:extLst>
              <a:ext uri="{FF2B5EF4-FFF2-40B4-BE49-F238E27FC236}">
                <a16:creationId xmlns:a16="http://schemas.microsoft.com/office/drawing/2014/main" id="{5B930BE2-78EE-36D6-53FA-D93765F02E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172" y="36576"/>
            <a:ext cx="94581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0715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F6165ED-0656-674B-17E6-C10F8076712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7215BE-76C7-194B-8F1B-A324ECB4C8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1266" y="3031138"/>
            <a:ext cx="1150665" cy="200793"/>
          </a:xfrm>
          <a:prstGeom prst="rect">
            <a:avLst/>
          </a:prstGeom>
        </p:spPr>
      </p:pic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F5688FF0-626A-A2F6-F072-E126B2D437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0742" y="24025"/>
            <a:ext cx="9241277" cy="6853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2451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AFC9454-68A8-D376-5856-6E72F899745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93A80EE8-32D7-2863-657E-F64A8702D2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7460" y="151165"/>
            <a:ext cx="8925560" cy="655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763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B9D6017-10B8-678B-A746-44CF8D61B2E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pic>
        <p:nvPicPr>
          <p:cNvPr id="3" name="Picture 2" descr="A screenshot of a medical chat&#10;&#10;Description automatically generated">
            <a:extLst>
              <a:ext uri="{FF2B5EF4-FFF2-40B4-BE49-F238E27FC236}">
                <a16:creationId xmlns:a16="http://schemas.microsoft.com/office/drawing/2014/main" id="{216B8504-4A08-D867-6815-815C1ED0AA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7772" y="64008"/>
            <a:ext cx="9144688" cy="6446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733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CC712E7-671D-8641-B313-ABA96F99C780}"/>
              </a:ext>
            </a:extLst>
          </p:cNvPr>
          <p:cNvSpPr txBox="1"/>
          <p:nvPr/>
        </p:nvSpPr>
        <p:spPr>
          <a:xfrm>
            <a:off x="1901371" y="2072865"/>
            <a:ext cx="838925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sz="3600" b="1" dirty="0">
                <a:latin typeface="+mj-lt"/>
              </a:rPr>
              <a:t>Vraag aan het publiek</a:t>
            </a:r>
          </a:p>
          <a:p>
            <a:endParaRPr lang="nl-BE" sz="3600" dirty="0">
              <a:latin typeface="+mj-lt"/>
            </a:endParaRPr>
          </a:p>
          <a:p>
            <a:r>
              <a:rPr lang="nl-BE" sz="3600" dirty="0">
                <a:latin typeface="+mj-lt"/>
              </a:rPr>
              <a:t>Heb je ooit gezocht naar informatie over klinische proeven?</a:t>
            </a:r>
            <a:endParaRPr lang="en-BE" sz="3600" dirty="0"/>
          </a:p>
        </p:txBody>
      </p:sp>
    </p:spTree>
    <p:extLst>
      <p:ext uri="{BB962C8B-B14F-4D97-AF65-F5344CB8AC3E}">
        <p14:creationId xmlns:p14="http://schemas.microsoft.com/office/powerpoint/2010/main" val="8112623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B9D6017-10B8-678B-A746-44CF8D61B2E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pic>
        <p:nvPicPr>
          <p:cNvPr id="6" name="Picture 5" descr="A screenshot of a medical form&#10;&#10;Description automatically generated">
            <a:extLst>
              <a:ext uri="{FF2B5EF4-FFF2-40B4-BE49-F238E27FC236}">
                <a16:creationId xmlns:a16="http://schemas.microsoft.com/office/drawing/2014/main" id="{000D608C-16CB-E944-0A1F-424C2AD8C9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246" y="586023"/>
            <a:ext cx="9943264" cy="5406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7990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F5C0C42-F31A-8C49-1641-BBC6A22F6D3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7FC5F4-3D5A-F643-8A98-8AE455F4A678}"/>
              </a:ext>
            </a:extLst>
          </p:cNvPr>
          <p:cNvSpPr/>
          <p:nvPr/>
        </p:nvSpPr>
        <p:spPr>
          <a:xfrm>
            <a:off x="3498574" y="4027637"/>
            <a:ext cx="4114800" cy="176916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E" sz="2800" dirty="0"/>
              <a:t>Verwijzen naar de patiëntenorganisatie!</a:t>
            </a:r>
          </a:p>
        </p:txBody>
      </p:sp>
      <p:pic>
        <p:nvPicPr>
          <p:cNvPr id="5" name="Picture 4" descr="A screenshot of a medical data&#10;&#10;Description automatically generated">
            <a:extLst>
              <a:ext uri="{FF2B5EF4-FFF2-40B4-BE49-F238E27FC236}">
                <a16:creationId xmlns:a16="http://schemas.microsoft.com/office/drawing/2014/main" id="{C004EC31-3720-533F-39A7-846C95A1E2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0292" y="0"/>
            <a:ext cx="8761260" cy="6776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6359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DECD49E3-DF41-754D-E8D8-F3017FE5E1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06883F27-0BB0-06A8-A146-766E9B175A84}"/>
              </a:ext>
            </a:extLst>
          </p:cNvPr>
          <p:cNvSpPr txBox="1">
            <a:spLocks/>
          </p:cNvSpPr>
          <p:nvPr/>
        </p:nvSpPr>
        <p:spPr>
          <a:xfrm>
            <a:off x="251791" y="15991"/>
            <a:ext cx="10515600" cy="1325563"/>
          </a:xfrm>
          <a:prstGeom prst="rect">
            <a:avLst/>
          </a:prstGeom>
        </p:spPr>
        <p:txBody>
          <a:bodyPr/>
          <a:lstStyle>
            <a:defPPr>
              <a:defRPr lang="en-BE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3200">
                <a:solidFill>
                  <a:srgbClr val="003A5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BE" dirty="0"/>
              <a:t>Een portaal voor iedereen</a:t>
            </a:r>
          </a:p>
        </p:txBody>
      </p:sp>
      <p:pic>
        <p:nvPicPr>
          <p:cNvPr id="2" name="Picture 2" descr="AHVH - Welkom">
            <a:extLst>
              <a:ext uri="{FF2B5EF4-FFF2-40B4-BE49-F238E27FC236}">
                <a16:creationId xmlns:a16="http://schemas.microsoft.com/office/drawing/2014/main" id="{B9DBB341-F0C4-C387-7671-50AEE6F7B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3004" y="5271330"/>
            <a:ext cx="1528186" cy="37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Wie we zijn | PEC">
            <a:extLst>
              <a:ext uri="{FF2B5EF4-FFF2-40B4-BE49-F238E27FC236}">
                <a16:creationId xmlns:a16="http://schemas.microsoft.com/office/drawing/2014/main" id="{AC96CEF7-DF45-1D93-681F-814EF77AA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6651" y="993867"/>
            <a:ext cx="1062039" cy="468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Reumanet">
            <a:extLst>
              <a:ext uri="{FF2B5EF4-FFF2-40B4-BE49-F238E27FC236}">
                <a16:creationId xmlns:a16="http://schemas.microsoft.com/office/drawing/2014/main" id="{BF538FEB-CF37-F979-399B-F15A133FDA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1801" y="1999610"/>
            <a:ext cx="1460877" cy="433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Gynca's: organisatie voor vrouwen met gynaecologische kanker | Sint-Niklaas">
            <a:extLst>
              <a:ext uri="{FF2B5EF4-FFF2-40B4-BE49-F238E27FC236}">
                <a16:creationId xmlns:a16="http://schemas.microsoft.com/office/drawing/2014/main" id="{68FA0690-40FD-F15F-A6BC-B9DC898205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" t="27667" r="4333" b="23000"/>
          <a:stretch/>
        </p:blipFill>
        <p:spPr bwMode="auto">
          <a:xfrm>
            <a:off x="8925161" y="4543241"/>
            <a:ext cx="1154155" cy="612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Reumatoïde Artritis Liga vzw | biological, chirurgie, gewrichten,  ontsteking, misvorming, reumafactor, anti-CCP, NSAID, DMARD, cortisone,  behandeling,reumatoog">
            <a:extLst>
              <a:ext uri="{FF2B5EF4-FFF2-40B4-BE49-F238E27FC236}">
                <a16:creationId xmlns:a16="http://schemas.microsoft.com/office/drawing/2014/main" id="{0B09E001-8E46-08D3-7029-B9B16AA13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1021" y="2808288"/>
            <a:ext cx="1397289" cy="566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Diabetes Liga Webshop – Diabetesmateriaal en accesssoires, tot 25% korting  voor leden">
            <a:extLst>
              <a:ext uri="{FF2B5EF4-FFF2-40B4-BE49-F238E27FC236}">
                <a16:creationId xmlns:a16="http://schemas.microsoft.com/office/drawing/2014/main" id="{8153252E-F909-30BB-35D2-FB5614473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421" y="3539645"/>
            <a:ext cx="1783681" cy="711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Lymfklierkanker Vereniging Vlaanderen vzw | Kom op tegen Kanker">
            <a:extLst>
              <a:ext uri="{FF2B5EF4-FFF2-40B4-BE49-F238E27FC236}">
                <a16:creationId xmlns:a16="http://schemas.microsoft.com/office/drawing/2014/main" id="{6A75BB15-1341-BB40-3642-57499D2E2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3999" y="2897321"/>
            <a:ext cx="662878" cy="671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6" descr="Wij Ook België | Kom op tegen Kanker">
            <a:extLst>
              <a:ext uri="{FF2B5EF4-FFF2-40B4-BE49-F238E27FC236}">
                <a16:creationId xmlns:a16="http://schemas.microsoft.com/office/drawing/2014/main" id="{DEC197AC-F722-030F-F331-FA4C9DDC27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6651" y="3757651"/>
            <a:ext cx="937575" cy="93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8" descr="Alk Positive Belgium">
            <a:extLst>
              <a:ext uri="{FF2B5EF4-FFF2-40B4-BE49-F238E27FC236}">
                <a16:creationId xmlns:a16="http://schemas.microsoft.com/office/drawing/2014/main" id="{824DC14C-396B-F29A-6BD8-63DE8416B8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854" y="5318121"/>
            <a:ext cx="1558131" cy="348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0" descr="Duchenne Parent Project Belgium | Goededoelen.be">
            <a:extLst>
              <a:ext uri="{FF2B5EF4-FFF2-40B4-BE49-F238E27FC236}">
                <a16:creationId xmlns:a16="http://schemas.microsoft.com/office/drawing/2014/main" id="{30087119-B379-C7A1-67D0-63A0FF4CE0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2538" y="1801299"/>
            <a:ext cx="830263" cy="83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rohn en Colitis ulcerosa vereniging vzw | LinkedIn">
            <a:extLst>
              <a:ext uri="{FF2B5EF4-FFF2-40B4-BE49-F238E27FC236}">
                <a16:creationId xmlns:a16="http://schemas.microsoft.com/office/drawing/2014/main" id="{7394F17D-83E1-C53B-797C-45DEE9CEB9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42" b="25813"/>
          <a:stretch/>
        </p:blipFill>
        <p:spPr bwMode="auto">
          <a:xfrm>
            <a:off x="8771801" y="843438"/>
            <a:ext cx="1590923" cy="791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26E5A212-CFD0-A3B3-B06D-72D58767BCBC}"/>
              </a:ext>
            </a:extLst>
          </p:cNvPr>
          <p:cNvSpPr/>
          <p:nvPr/>
        </p:nvSpPr>
        <p:spPr>
          <a:xfrm>
            <a:off x="8550876" y="600248"/>
            <a:ext cx="3522801" cy="5973547"/>
          </a:xfrm>
          <a:prstGeom prst="roundRect">
            <a:avLst>
              <a:gd name="adj" fmla="val 5527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FA298AC-DF19-8326-DD2C-F54F96D39B03}"/>
              </a:ext>
            </a:extLst>
          </p:cNvPr>
          <p:cNvSpPr txBox="1"/>
          <p:nvPr/>
        </p:nvSpPr>
        <p:spPr>
          <a:xfrm>
            <a:off x="11015987" y="5821315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dirty="0"/>
              <a:t>…</a:t>
            </a:r>
          </a:p>
        </p:txBody>
      </p:sp>
      <p:sp>
        <p:nvSpPr>
          <p:cNvPr id="17" name="Can 16">
            <a:extLst>
              <a:ext uri="{FF2B5EF4-FFF2-40B4-BE49-F238E27FC236}">
                <a16:creationId xmlns:a16="http://schemas.microsoft.com/office/drawing/2014/main" id="{222B6DCD-9EDD-9BE3-C90F-273A2B2F2A98}"/>
              </a:ext>
            </a:extLst>
          </p:cNvPr>
          <p:cNvSpPr/>
          <p:nvPr/>
        </p:nvSpPr>
        <p:spPr>
          <a:xfrm>
            <a:off x="1209405" y="2680446"/>
            <a:ext cx="1176759" cy="2136753"/>
          </a:xfrm>
          <a:prstGeom prst="can">
            <a:avLst/>
          </a:prstGeom>
          <a:solidFill>
            <a:srgbClr val="1F78D3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E" dirty="0"/>
              <a:t>Trial  Database</a:t>
            </a:r>
          </a:p>
        </p:txBody>
      </p:sp>
      <p:sp>
        <p:nvSpPr>
          <p:cNvPr id="18" name="Can 17">
            <a:extLst>
              <a:ext uri="{FF2B5EF4-FFF2-40B4-BE49-F238E27FC236}">
                <a16:creationId xmlns:a16="http://schemas.microsoft.com/office/drawing/2014/main" id="{22665AC7-0EA8-2C03-1CD1-F734436264FB}"/>
              </a:ext>
            </a:extLst>
          </p:cNvPr>
          <p:cNvSpPr/>
          <p:nvPr/>
        </p:nvSpPr>
        <p:spPr>
          <a:xfrm>
            <a:off x="1190913" y="5579446"/>
            <a:ext cx="1176759" cy="889081"/>
          </a:xfrm>
          <a:prstGeom prst="can">
            <a:avLst/>
          </a:prstGeom>
          <a:solidFill>
            <a:srgbClr val="009BD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E" sz="1100" dirty="0"/>
              <a:t>ClinicalTrials.gov</a:t>
            </a:r>
          </a:p>
        </p:txBody>
      </p:sp>
      <p:sp>
        <p:nvSpPr>
          <p:cNvPr id="19" name="Can 18">
            <a:extLst>
              <a:ext uri="{FF2B5EF4-FFF2-40B4-BE49-F238E27FC236}">
                <a16:creationId xmlns:a16="http://schemas.microsoft.com/office/drawing/2014/main" id="{538ABB5C-FEF1-9953-CD2E-ABC7B4CC9D7E}"/>
              </a:ext>
            </a:extLst>
          </p:cNvPr>
          <p:cNvSpPr/>
          <p:nvPr/>
        </p:nvSpPr>
        <p:spPr>
          <a:xfrm>
            <a:off x="2796000" y="5596948"/>
            <a:ext cx="1176759" cy="889081"/>
          </a:xfrm>
          <a:prstGeom prst="can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E" sz="1100" dirty="0">
                <a:solidFill>
                  <a:schemeClr val="accent5">
                    <a:lumMod val="50000"/>
                  </a:schemeClr>
                </a:solidFill>
              </a:rPr>
              <a:t>CTIS - EU</a:t>
            </a:r>
          </a:p>
        </p:txBody>
      </p:sp>
      <p:sp>
        <p:nvSpPr>
          <p:cNvPr id="34" name="Can 33">
            <a:extLst>
              <a:ext uri="{FF2B5EF4-FFF2-40B4-BE49-F238E27FC236}">
                <a16:creationId xmlns:a16="http://schemas.microsoft.com/office/drawing/2014/main" id="{61535EA3-97FD-D6C7-1FE1-7D40D7B92B25}"/>
              </a:ext>
            </a:extLst>
          </p:cNvPr>
          <p:cNvSpPr/>
          <p:nvPr/>
        </p:nvSpPr>
        <p:spPr>
          <a:xfrm>
            <a:off x="1209405" y="1041758"/>
            <a:ext cx="1176759" cy="889081"/>
          </a:xfrm>
          <a:prstGeom prst="can">
            <a:avLst/>
          </a:prstGeom>
          <a:solidFill>
            <a:srgbClr val="009BD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E" sz="1100" dirty="0"/>
              <a:t>Academic Trials</a:t>
            </a:r>
          </a:p>
        </p:txBody>
      </p:sp>
      <p:sp>
        <p:nvSpPr>
          <p:cNvPr id="35" name="Down Arrow 34">
            <a:extLst>
              <a:ext uri="{FF2B5EF4-FFF2-40B4-BE49-F238E27FC236}">
                <a16:creationId xmlns:a16="http://schemas.microsoft.com/office/drawing/2014/main" id="{07636988-784A-57D7-E322-96E709C9AF43}"/>
              </a:ext>
            </a:extLst>
          </p:cNvPr>
          <p:cNvSpPr/>
          <p:nvPr/>
        </p:nvSpPr>
        <p:spPr>
          <a:xfrm>
            <a:off x="1671293" y="1991310"/>
            <a:ext cx="231494" cy="337821"/>
          </a:xfrm>
          <a:prstGeom prst="downArrow">
            <a:avLst/>
          </a:prstGeom>
          <a:solidFill>
            <a:srgbClr val="004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36" name="Down Arrow 35">
            <a:extLst>
              <a:ext uri="{FF2B5EF4-FFF2-40B4-BE49-F238E27FC236}">
                <a16:creationId xmlns:a16="http://schemas.microsoft.com/office/drawing/2014/main" id="{DE969138-3EA3-316F-6E35-3C1A559BBFAE}"/>
              </a:ext>
            </a:extLst>
          </p:cNvPr>
          <p:cNvSpPr/>
          <p:nvPr/>
        </p:nvSpPr>
        <p:spPr>
          <a:xfrm rot="10800000">
            <a:off x="1682037" y="5080701"/>
            <a:ext cx="231494" cy="337821"/>
          </a:xfrm>
          <a:prstGeom prst="downArrow">
            <a:avLst/>
          </a:prstGeom>
          <a:solidFill>
            <a:srgbClr val="004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37" name="Down Arrow 36">
            <a:extLst>
              <a:ext uri="{FF2B5EF4-FFF2-40B4-BE49-F238E27FC236}">
                <a16:creationId xmlns:a16="http://schemas.microsoft.com/office/drawing/2014/main" id="{69C7B6F7-F86E-E993-57FA-CBFBE9856A33}"/>
              </a:ext>
            </a:extLst>
          </p:cNvPr>
          <p:cNvSpPr/>
          <p:nvPr/>
        </p:nvSpPr>
        <p:spPr>
          <a:xfrm rot="8748737">
            <a:off x="2517983" y="5116552"/>
            <a:ext cx="231494" cy="337821"/>
          </a:xfrm>
          <a:prstGeom prst="downArrow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6CC6ACE-49E1-52D2-C92D-75EE05C4FB26}"/>
              </a:ext>
            </a:extLst>
          </p:cNvPr>
          <p:cNvSpPr txBox="1"/>
          <p:nvPr/>
        </p:nvSpPr>
        <p:spPr>
          <a:xfrm>
            <a:off x="2702808" y="3425656"/>
            <a:ext cx="12079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dirty="0">
                <a:solidFill>
                  <a:srgbClr val="002060"/>
                </a:solidFill>
              </a:rPr>
              <a:t>Smart </a:t>
            </a:r>
          </a:p>
          <a:p>
            <a:r>
              <a:rPr lang="en-GB" dirty="0">
                <a:solidFill>
                  <a:srgbClr val="002060"/>
                </a:solidFill>
              </a:rPr>
              <a:t>F</a:t>
            </a:r>
            <a:r>
              <a:rPr lang="en-BE" dirty="0">
                <a:solidFill>
                  <a:srgbClr val="002060"/>
                </a:solidFill>
              </a:rPr>
              <a:t>ilters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2234A04-DCDF-CE9B-ACD1-005AB4126262}"/>
              </a:ext>
            </a:extLst>
          </p:cNvPr>
          <p:cNvSpPr txBox="1"/>
          <p:nvPr/>
        </p:nvSpPr>
        <p:spPr>
          <a:xfrm>
            <a:off x="2358818" y="3552268"/>
            <a:ext cx="41069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BE" dirty="0">
                <a:solidFill>
                  <a:srgbClr val="002060"/>
                </a:solidFill>
                <a:sym typeface="Wingdings" pitchFamily="2" charset="2"/>
              </a:rPr>
              <a:t></a:t>
            </a:r>
            <a:endParaRPr lang="en-BE" dirty="0">
              <a:solidFill>
                <a:srgbClr val="002060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F51BD1B-2AA7-3A41-3FB3-BF5D5F9243C1}"/>
              </a:ext>
            </a:extLst>
          </p:cNvPr>
          <p:cNvSpPr txBox="1"/>
          <p:nvPr/>
        </p:nvSpPr>
        <p:spPr>
          <a:xfrm>
            <a:off x="9897782" y="6657828"/>
            <a:ext cx="229421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sz="900" dirty="0">
                <a:solidFill>
                  <a:srgbClr val="003A5D"/>
                </a:solidFill>
              </a:rPr>
              <a:t>Copyright Esperity 2023. Not for distribution.</a:t>
            </a:r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id="{B6967DFC-D142-170B-1391-9408A59D66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460" b="69737"/>
          <a:stretch/>
        </p:blipFill>
        <p:spPr bwMode="auto">
          <a:xfrm>
            <a:off x="8782678" y="5848319"/>
            <a:ext cx="2001508" cy="51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7A1D6FC9-DFDE-1966-71E0-E166AAFB42B0}"/>
              </a:ext>
            </a:extLst>
          </p:cNvPr>
          <p:cNvSpPr txBox="1"/>
          <p:nvPr/>
        </p:nvSpPr>
        <p:spPr>
          <a:xfrm>
            <a:off x="3681503" y="2537027"/>
            <a:ext cx="5090298" cy="2204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Wingdings" pitchFamily="2" charset="2"/>
              <a:buChar char="à"/>
            </a:pPr>
            <a:r>
              <a:rPr lang="nl-BE" sz="2400" b="1" dirty="0">
                <a:solidFill>
                  <a:srgbClr val="002060"/>
                </a:solidFill>
                <a:latin typeface="+mj-lt"/>
              </a:rPr>
              <a:t>   Portaal voor </a:t>
            </a:r>
            <a:r>
              <a:rPr lang="nl-BE" sz="2400" b="1" dirty="0">
                <a:solidFill>
                  <a:schemeClr val="bg1"/>
                </a:solidFill>
                <a:highlight>
                  <a:srgbClr val="7EB135"/>
                </a:highlight>
                <a:latin typeface="+mj-lt"/>
              </a:rPr>
              <a:t>Ziekenhuizen</a:t>
            </a: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à"/>
            </a:pPr>
            <a:r>
              <a:rPr lang="nl-BE" sz="2400" b="1" dirty="0">
                <a:solidFill>
                  <a:srgbClr val="002060"/>
                </a:solidFill>
                <a:latin typeface="+mj-lt"/>
              </a:rPr>
              <a:t>   Portaal voor </a:t>
            </a:r>
            <a:r>
              <a:rPr lang="nl-BE" sz="2400" b="1" dirty="0">
                <a:solidFill>
                  <a:srgbClr val="002060"/>
                </a:solidFill>
                <a:highlight>
                  <a:srgbClr val="F5ED16"/>
                </a:highlight>
                <a:latin typeface="+mj-lt"/>
              </a:rPr>
              <a:t>Patiëntenorganisaties</a:t>
            </a:r>
          </a:p>
          <a:p>
            <a:pPr>
              <a:lnSpc>
                <a:spcPct val="200000"/>
              </a:lnSpc>
            </a:pPr>
            <a:endParaRPr lang="en-BE" sz="24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D1CBAD9E-2E73-5E2E-8117-2109E3705B62}"/>
              </a:ext>
            </a:extLst>
          </p:cNvPr>
          <p:cNvSpPr/>
          <p:nvPr/>
        </p:nvSpPr>
        <p:spPr>
          <a:xfrm>
            <a:off x="3641125" y="600249"/>
            <a:ext cx="4775689" cy="2080198"/>
          </a:xfrm>
          <a:prstGeom prst="roundRect">
            <a:avLst>
              <a:gd name="adj" fmla="val 5527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dirty="0"/>
          </a:p>
        </p:txBody>
      </p:sp>
      <p:pic>
        <p:nvPicPr>
          <p:cNvPr id="26" name="Picture 2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7EBCA4C-BAAB-1044-6F0E-8BA472648A3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484691" y="792743"/>
            <a:ext cx="4083632" cy="1640509"/>
          </a:xfrm>
          <a:prstGeom prst="rect">
            <a:avLst/>
          </a:prstGeom>
        </p:spPr>
      </p:pic>
      <p:pic>
        <p:nvPicPr>
          <p:cNvPr id="2050" name="Picture 2" descr="The Belgian Society of Medical Oncology (BSMO) - BSMO">
            <a:extLst>
              <a:ext uri="{FF2B5EF4-FFF2-40B4-BE49-F238E27FC236}">
                <a16:creationId xmlns:a16="http://schemas.microsoft.com/office/drawing/2014/main" id="{4C43B1F4-F70C-A7E5-D66C-E6E51A05F4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64" t="17792" r="26098" b="16254"/>
          <a:stretch/>
        </p:blipFill>
        <p:spPr bwMode="auto">
          <a:xfrm>
            <a:off x="3681503" y="1107413"/>
            <a:ext cx="1017803" cy="883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0132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498"/>
    </mc:Choice>
    <mc:Fallback xmlns="">
      <p:transition spd="slow" advTm="31498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385C4E0F-BC43-A28B-EB68-B1D8FCADFC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4896" y="923412"/>
            <a:ext cx="7326544" cy="545008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395B8AE-3298-BB5B-E90F-FC5EE955AD00}"/>
              </a:ext>
            </a:extLst>
          </p:cNvPr>
          <p:cNvSpPr txBox="1"/>
          <p:nvPr/>
        </p:nvSpPr>
        <p:spPr>
          <a:xfrm>
            <a:off x="271386" y="1473156"/>
            <a:ext cx="3923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https://</a:t>
            </a:r>
            <a:r>
              <a:rPr lang="en-GB" dirty="0" err="1"/>
              <a:t>databankklinischeproeven.be</a:t>
            </a:r>
            <a:r>
              <a:rPr lang="en-GB" dirty="0"/>
              <a:t>/</a:t>
            </a:r>
            <a:r>
              <a:rPr lang="en-GB" dirty="0" err="1"/>
              <a:t>nl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39586194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9" name="Google Shape;1569;p202"/>
          <p:cNvSpPr/>
          <p:nvPr/>
        </p:nvSpPr>
        <p:spPr>
          <a:xfrm>
            <a:off x="515975" y="1610275"/>
            <a:ext cx="2176500" cy="643500"/>
          </a:xfrm>
          <a:prstGeom prst="homePlate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>
                <a:solidFill>
                  <a:schemeClr val="lt1"/>
                </a:solidFill>
              </a:rPr>
              <a:t>Pre-symptomatisch</a:t>
            </a:r>
          </a:p>
        </p:txBody>
      </p:sp>
      <p:sp>
        <p:nvSpPr>
          <p:cNvPr id="1570" name="Google Shape;1570;p202"/>
          <p:cNvSpPr/>
          <p:nvPr/>
        </p:nvSpPr>
        <p:spPr>
          <a:xfrm>
            <a:off x="2473425" y="1610275"/>
            <a:ext cx="2340900" cy="643500"/>
          </a:xfrm>
          <a:prstGeom prst="chevron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>
                <a:solidFill>
                  <a:schemeClr val="lt1"/>
                </a:solidFill>
              </a:rPr>
              <a:t>Symptomatisch</a:t>
            </a:r>
          </a:p>
        </p:txBody>
      </p:sp>
      <p:sp>
        <p:nvSpPr>
          <p:cNvPr id="1571" name="Google Shape;1571;p202"/>
          <p:cNvSpPr/>
          <p:nvPr/>
        </p:nvSpPr>
        <p:spPr>
          <a:xfrm>
            <a:off x="4569625" y="1610275"/>
            <a:ext cx="2340900" cy="643500"/>
          </a:xfrm>
          <a:prstGeom prst="chevron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>
                <a:solidFill>
                  <a:schemeClr val="lt1"/>
                </a:solidFill>
              </a:rPr>
              <a:t>Diagnose</a:t>
            </a:r>
            <a:endParaRPr lang="nl-NL"/>
          </a:p>
        </p:txBody>
      </p:sp>
      <p:sp>
        <p:nvSpPr>
          <p:cNvPr id="1572" name="Google Shape;1572;p202"/>
          <p:cNvSpPr/>
          <p:nvPr/>
        </p:nvSpPr>
        <p:spPr>
          <a:xfrm>
            <a:off x="6665824" y="1610275"/>
            <a:ext cx="2547475" cy="643500"/>
          </a:xfrm>
          <a:prstGeom prst="chevron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>
                <a:solidFill>
                  <a:schemeClr val="lt1"/>
                </a:solidFill>
              </a:rPr>
              <a:t>Behandeling </a:t>
            </a:r>
            <a:r>
              <a:rPr lang="nl-NL" sz="1600">
                <a:solidFill>
                  <a:schemeClr val="lt1"/>
                </a:solidFill>
              </a:rPr>
              <a:t>(en)</a:t>
            </a:r>
            <a:endParaRPr lang="nl-NL">
              <a:solidFill>
                <a:schemeClr val="lt1"/>
              </a:solidFill>
            </a:endParaRPr>
          </a:p>
        </p:txBody>
      </p:sp>
      <p:sp>
        <p:nvSpPr>
          <p:cNvPr id="1573" name="Google Shape;1573;p202"/>
          <p:cNvSpPr/>
          <p:nvPr/>
        </p:nvSpPr>
        <p:spPr>
          <a:xfrm>
            <a:off x="8990871" y="1610275"/>
            <a:ext cx="3240300" cy="643500"/>
          </a:xfrm>
          <a:prstGeom prst="chevron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>
                <a:solidFill>
                  <a:schemeClr val="lt1"/>
                </a:solidFill>
              </a:rPr>
              <a:t>Leven met ..(genezen of chronische behandeling) </a:t>
            </a:r>
          </a:p>
        </p:txBody>
      </p:sp>
      <p:sp>
        <p:nvSpPr>
          <p:cNvPr id="1574" name="Google Shape;1574;p202"/>
          <p:cNvSpPr txBox="1"/>
          <p:nvPr/>
        </p:nvSpPr>
        <p:spPr>
          <a:xfrm>
            <a:off x="600075" y="2450413"/>
            <a:ext cx="1587600" cy="523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100"/>
              <a:buChar char="●"/>
            </a:pPr>
            <a:r>
              <a:rPr lang="nl-NL" sz="1100">
                <a:solidFill>
                  <a:schemeClr val="bg1">
                    <a:lumMod val="85000"/>
                  </a:schemeClr>
                </a:solidFill>
              </a:rPr>
              <a:t>Langer gezond blijven</a:t>
            </a:r>
          </a:p>
        </p:txBody>
      </p:sp>
      <p:sp>
        <p:nvSpPr>
          <p:cNvPr id="1575" name="Google Shape;1575;p202"/>
          <p:cNvSpPr txBox="1"/>
          <p:nvPr/>
        </p:nvSpPr>
        <p:spPr>
          <a:xfrm>
            <a:off x="2692475" y="2450400"/>
            <a:ext cx="1793700" cy="69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100"/>
              <a:buChar char="●"/>
            </a:pPr>
            <a:r>
              <a:rPr lang="nl-NL" sz="1100">
                <a:solidFill>
                  <a:schemeClr val="bg1">
                    <a:lumMod val="85000"/>
                  </a:schemeClr>
                </a:solidFill>
              </a:rPr>
              <a:t>Symptomen tijdig herkennen en de oorzaak weten</a:t>
            </a:r>
          </a:p>
        </p:txBody>
      </p:sp>
      <p:sp>
        <p:nvSpPr>
          <p:cNvPr id="1576" name="Google Shape;1576;p202"/>
          <p:cNvSpPr txBox="1"/>
          <p:nvPr/>
        </p:nvSpPr>
        <p:spPr>
          <a:xfrm>
            <a:off x="4843225" y="2450425"/>
            <a:ext cx="1967100" cy="861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100"/>
              <a:buChar char="●"/>
            </a:pPr>
            <a:r>
              <a:rPr lang="nl-NL" sz="1100">
                <a:solidFill>
                  <a:schemeClr val="bg1">
                    <a:lumMod val="85000"/>
                  </a:schemeClr>
                </a:solidFill>
              </a:rPr>
              <a:t>De juiste diagnose krijgen, snel en verstaan wat er gaande </a:t>
            </a:r>
          </a:p>
        </p:txBody>
      </p:sp>
      <p:sp>
        <p:nvSpPr>
          <p:cNvPr id="1577" name="Google Shape;1577;p202"/>
          <p:cNvSpPr txBox="1"/>
          <p:nvPr/>
        </p:nvSpPr>
        <p:spPr>
          <a:xfrm>
            <a:off x="6993975" y="2450400"/>
            <a:ext cx="1793700" cy="69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100"/>
              <a:buChar char="●"/>
            </a:pPr>
            <a:r>
              <a:rPr lang="nl-NL" sz="1100">
                <a:solidFill>
                  <a:schemeClr val="bg1">
                    <a:lumMod val="85000"/>
                  </a:schemeClr>
                </a:solidFill>
              </a:rPr>
              <a:t>Snel toegang krijgen tot de juiste behandeling</a:t>
            </a:r>
          </a:p>
        </p:txBody>
      </p:sp>
      <p:sp>
        <p:nvSpPr>
          <p:cNvPr id="1578" name="Google Shape;1578;p202"/>
          <p:cNvSpPr txBox="1"/>
          <p:nvPr/>
        </p:nvSpPr>
        <p:spPr>
          <a:xfrm>
            <a:off x="9213300" y="2450400"/>
            <a:ext cx="2340900" cy="523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100"/>
              <a:buChar char="●"/>
            </a:pPr>
            <a:r>
              <a:rPr lang="nl-NL" sz="1100">
                <a:solidFill>
                  <a:schemeClr val="bg1">
                    <a:lumMod val="85000"/>
                  </a:schemeClr>
                </a:solidFill>
              </a:rPr>
              <a:t>Genezen zijn of leven met een aandoening</a:t>
            </a:r>
          </a:p>
        </p:txBody>
      </p:sp>
      <p:sp>
        <p:nvSpPr>
          <p:cNvPr id="1579" name="Google Shape;1579;p202"/>
          <p:cNvSpPr/>
          <p:nvPr/>
        </p:nvSpPr>
        <p:spPr>
          <a:xfrm>
            <a:off x="1816800" y="4636098"/>
            <a:ext cx="2176500" cy="643500"/>
          </a:xfrm>
          <a:prstGeom prst="homePlate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>
                <a:solidFill>
                  <a:schemeClr val="lt1"/>
                </a:solidFill>
              </a:rPr>
              <a:t>Pre-Clinical</a:t>
            </a:r>
          </a:p>
        </p:txBody>
      </p:sp>
      <p:sp>
        <p:nvSpPr>
          <p:cNvPr id="1580" name="Google Shape;1580;p202"/>
          <p:cNvSpPr/>
          <p:nvPr/>
        </p:nvSpPr>
        <p:spPr>
          <a:xfrm>
            <a:off x="3774250" y="4636098"/>
            <a:ext cx="2340900" cy="643500"/>
          </a:xfrm>
          <a:prstGeom prst="chevron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>
                <a:solidFill>
                  <a:schemeClr val="lt1"/>
                </a:solidFill>
              </a:rPr>
              <a:t>Clinical (Ph I,II,III)</a:t>
            </a:r>
          </a:p>
        </p:txBody>
      </p:sp>
      <p:sp>
        <p:nvSpPr>
          <p:cNvPr id="1581" name="Google Shape;1581;p202"/>
          <p:cNvSpPr/>
          <p:nvPr/>
        </p:nvSpPr>
        <p:spPr>
          <a:xfrm>
            <a:off x="5870450" y="4636098"/>
            <a:ext cx="2340900" cy="643500"/>
          </a:xfrm>
          <a:prstGeom prst="chevron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>
                <a:solidFill>
                  <a:schemeClr val="lt1"/>
                </a:solidFill>
              </a:rPr>
              <a:t>HTA</a:t>
            </a:r>
          </a:p>
        </p:txBody>
      </p:sp>
      <p:sp>
        <p:nvSpPr>
          <p:cNvPr id="1582" name="Google Shape;1582;p202"/>
          <p:cNvSpPr/>
          <p:nvPr/>
        </p:nvSpPr>
        <p:spPr>
          <a:xfrm>
            <a:off x="7966650" y="4636098"/>
            <a:ext cx="2340900" cy="643500"/>
          </a:xfrm>
          <a:prstGeom prst="chevron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>
                <a:solidFill>
                  <a:schemeClr val="lt1"/>
                </a:solidFill>
              </a:rPr>
              <a:t>Post Market </a:t>
            </a:r>
          </a:p>
        </p:txBody>
      </p:sp>
      <p:sp>
        <p:nvSpPr>
          <p:cNvPr id="1583" name="Google Shape;1583;p202"/>
          <p:cNvSpPr txBox="1"/>
          <p:nvPr/>
        </p:nvSpPr>
        <p:spPr>
          <a:xfrm>
            <a:off x="1816800" y="5361273"/>
            <a:ext cx="1967100" cy="1031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nl-NL" sz="1100">
                <a:solidFill>
                  <a:schemeClr val="bg1">
                    <a:lumMod val="85000"/>
                  </a:schemeClr>
                </a:solidFill>
              </a:rPr>
              <a:t>Nieuwe geneesmiddelen ontwikkelen voor onvervulde medische behoeften</a:t>
            </a:r>
          </a:p>
        </p:txBody>
      </p:sp>
      <p:sp>
        <p:nvSpPr>
          <p:cNvPr id="1584" name="Google Shape;1584;p202"/>
          <p:cNvSpPr txBox="1"/>
          <p:nvPr/>
        </p:nvSpPr>
        <p:spPr>
          <a:xfrm>
            <a:off x="3841800" y="5361248"/>
            <a:ext cx="1919400" cy="136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nl-NL" sz="1100">
                <a:solidFill>
                  <a:schemeClr val="bg1">
                    <a:lumMod val="85000"/>
                  </a:schemeClr>
                </a:solidFill>
              </a:rPr>
              <a:t>Toegang tot innovatieve geneesmiddelen en bijdragen tot de wetenschap, gemotiveerd blijven om deel te nemen</a:t>
            </a:r>
          </a:p>
        </p:txBody>
      </p:sp>
      <p:sp>
        <p:nvSpPr>
          <p:cNvPr id="1585" name="Google Shape;1585;p202"/>
          <p:cNvSpPr txBox="1"/>
          <p:nvPr/>
        </p:nvSpPr>
        <p:spPr>
          <a:xfrm>
            <a:off x="5870450" y="5361248"/>
            <a:ext cx="2142300" cy="1031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nl-NL" sz="1100">
                <a:solidFill>
                  <a:schemeClr val="bg1">
                    <a:lumMod val="85000"/>
                  </a:schemeClr>
                </a:solidFill>
              </a:rPr>
              <a:t>Toegang tot behandelingen die betaalbaar zijn en met een positieve risico-baten verhouding </a:t>
            </a:r>
          </a:p>
        </p:txBody>
      </p:sp>
      <p:sp>
        <p:nvSpPr>
          <p:cNvPr id="1586" name="Google Shape;1586;p202"/>
          <p:cNvSpPr txBox="1"/>
          <p:nvPr/>
        </p:nvSpPr>
        <p:spPr>
          <a:xfrm>
            <a:off x="8065950" y="5361248"/>
            <a:ext cx="2142300" cy="136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nl-NL" sz="1100">
                <a:solidFill>
                  <a:schemeClr val="bg1">
                    <a:lumMod val="85000"/>
                  </a:schemeClr>
                </a:solidFill>
              </a:rPr>
              <a:t>Behandeld worden op lange termijn zonder ernstige bijwerkingen of comorbiditeiten te ontwikkelen, medicatie nemen zoals voorgeschreven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718D32E-0F93-7A46-9F52-A8712417A34F}"/>
              </a:ext>
            </a:extLst>
          </p:cNvPr>
          <p:cNvSpPr txBox="1"/>
          <p:nvPr/>
        </p:nvSpPr>
        <p:spPr>
          <a:xfrm>
            <a:off x="1007017" y="3346457"/>
            <a:ext cx="105471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BE" sz="2400" b="1" i="1" dirty="0">
                <a:solidFill>
                  <a:schemeClr val="accent6">
                    <a:lumMod val="75000"/>
                  </a:schemeClr>
                </a:solidFill>
              </a:rPr>
              <a:t>“Door naar patiënten te luisteren kunnen we voldoen aan de behoefte van patiënten; en zo betere behandelingen ontwikkelen en patiëntenervaringen verbeteren.”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206C5EF-927A-E943-9546-60946A45EECB}"/>
              </a:ext>
            </a:extLst>
          </p:cNvPr>
          <p:cNvSpPr txBox="1"/>
          <p:nvPr/>
        </p:nvSpPr>
        <p:spPr>
          <a:xfrm>
            <a:off x="398678" y="914155"/>
            <a:ext cx="3385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sz="2800" dirty="0">
                <a:solidFill>
                  <a:schemeClr val="bg1">
                    <a:lumMod val="65000"/>
                  </a:schemeClr>
                </a:solidFill>
              </a:rPr>
              <a:t>Wat willen patiënten?</a:t>
            </a:r>
          </a:p>
        </p:txBody>
      </p:sp>
      <p:sp>
        <p:nvSpPr>
          <p:cNvPr id="23" name="TextBox 4">
            <a:extLst>
              <a:ext uri="{FF2B5EF4-FFF2-40B4-BE49-F238E27FC236}">
                <a16:creationId xmlns:a16="http://schemas.microsoft.com/office/drawing/2014/main" id="{115CF375-CC1C-D546-8EA9-7AE62B221779}"/>
              </a:ext>
            </a:extLst>
          </p:cNvPr>
          <p:cNvSpPr txBox="1"/>
          <p:nvPr/>
        </p:nvSpPr>
        <p:spPr>
          <a:xfrm>
            <a:off x="155074" y="119215"/>
            <a:ext cx="8074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+mj-lt"/>
              </a:rPr>
              <a:t>Het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belang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van de stem van de patient!</a:t>
            </a:r>
          </a:p>
        </p:txBody>
      </p:sp>
    </p:spTree>
    <p:extLst>
      <p:ext uri="{BB962C8B-B14F-4D97-AF65-F5344CB8AC3E}">
        <p14:creationId xmlns:p14="http://schemas.microsoft.com/office/powerpoint/2010/main" val="40905618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3" name="Google Shape;1653;p2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80950" y="1242250"/>
            <a:ext cx="6066099" cy="5136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4" name="Google Shape;1654;p20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1950" y="1286775"/>
            <a:ext cx="4876150" cy="2083316"/>
          </a:xfrm>
          <a:prstGeom prst="rect">
            <a:avLst/>
          </a:prstGeom>
          <a:noFill/>
          <a:ln>
            <a:noFill/>
          </a:ln>
        </p:spPr>
      </p:pic>
      <p:sp>
        <p:nvSpPr>
          <p:cNvPr id="1655" name="Google Shape;1655;p207"/>
          <p:cNvSpPr txBox="1"/>
          <p:nvPr/>
        </p:nvSpPr>
        <p:spPr>
          <a:xfrm>
            <a:off x="500749" y="4578375"/>
            <a:ext cx="4308317" cy="1015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Learning.EUPATI.eu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https://</a:t>
            </a:r>
            <a:r>
              <a:rPr lang="en-GB" dirty="0" err="1"/>
              <a:t>toolbox.eupati.eu</a:t>
            </a:r>
            <a:r>
              <a:rPr lang="en-GB" dirty="0"/>
              <a:t>/?lang=</a:t>
            </a:r>
            <a:r>
              <a:rPr lang="en-GB" dirty="0" err="1"/>
              <a:t>nl</a:t>
            </a:r>
            <a:endParaRPr dirty="0"/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37585F76-2771-3C40-AD23-BC8FD360107C}"/>
              </a:ext>
            </a:extLst>
          </p:cNvPr>
          <p:cNvSpPr txBox="1"/>
          <p:nvPr/>
        </p:nvSpPr>
        <p:spPr>
          <a:xfrm>
            <a:off x="155074" y="119215"/>
            <a:ext cx="8074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+mj-lt"/>
              </a:rPr>
              <a:t>Het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belang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van de stem van de patient!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182E45B-BAA9-4114-ABBF-39CA2B8CE4B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67E2852-C769-8A49-8FEF-7982648E849E}"/>
              </a:ext>
            </a:extLst>
          </p:cNvPr>
          <p:cNvSpPr txBox="1"/>
          <p:nvPr/>
        </p:nvSpPr>
        <p:spPr>
          <a:xfrm>
            <a:off x="165338" y="4825218"/>
            <a:ext cx="73046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Dank u!</a:t>
            </a:r>
          </a:p>
          <a:p>
            <a:r>
              <a:rPr lang="en-US" sz="2400" dirty="0" err="1">
                <a:solidFill>
                  <a:schemeClr val="bg1"/>
                </a:solidFill>
              </a:rPr>
              <a:t>Mitchell@patientcentrics.com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2D3B4D1-4B61-6048-A024-256D0783AB7E}"/>
              </a:ext>
            </a:extLst>
          </p:cNvPr>
          <p:cNvSpPr txBox="1"/>
          <p:nvPr/>
        </p:nvSpPr>
        <p:spPr>
          <a:xfrm>
            <a:off x="457201" y="1524950"/>
            <a:ext cx="272132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sz="6000" dirty="0"/>
              <a:t>Vragen?</a:t>
            </a:r>
          </a:p>
        </p:txBody>
      </p:sp>
    </p:spTree>
    <p:extLst>
      <p:ext uri="{BB962C8B-B14F-4D97-AF65-F5344CB8AC3E}">
        <p14:creationId xmlns:p14="http://schemas.microsoft.com/office/powerpoint/2010/main" val="2799887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4">
            <a:extLst>
              <a:ext uri="{FF2B5EF4-FFF2-40B4-BE49-F238E27FC236}">
                <a16:creationId xmlns:a16="http://schemas.microsoft.com/office/drawing/2014/main" id="{B52999F3-9498-4541-8C7C-1C90A3A04019}"/>
              </a:ext>
            </a:extLst>
          </p:cNvPr>
          <p:cNvSpPr txBox="1"/>
          <p:nvPr/>
        </p:nvSpPr>
        <p:spPr>
          <a:xfrm>
            <a:off x="155074" y="119215"/>
            <a:ext cx="8074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+mj-lt"/>
              </a:rPr>
              <a:t>Introductie</a:t>
            </a:r>
            <a:endParaRPr lang="en-US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BDA6D6-0DAB-2F42-AB9B-8A42F39E9D1F}"/>
              </a:ext>
            </a:extLst>
          </p:cNvPr>
          <p:cNvSpPr txBox="1"/>
          <p:nvPr/>
        </p:nvSpPr>
        <p:spPr>
          <a:xfrm>
            <a:off x="398678" y="914155"/>
            <a:ext cx="3385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sz="2800" dirty="0"/>
              <a:t>Wat willen patiënten?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9F074D3-246C-D949-9350-B23652EF7708}"/>
              </a:ext>
            </a:extLst>
          </p:cNvPr>
          <p:cNvSpPr/>
          <p:nvPr/>
        </p:nvSpPr>
        <p:spPr>
          <a:xfrm>
            <a:off x="1304031" y="4700089"/>
            <a:ext cx="2165684" cy="1095272"/>
          </a:xfrm>
          <a:prstGeom prst="rect">
            <a:avLst/>
          </a:prstGeom>
          <a:solidFill>
            <a:srgbClr val="004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E" sz="2000" dirty="0"/>
              <a:t>Medische nood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3307892-ADB9-4244-88C9-1E9E48FDFD94}"/>
              </a:ext>
            </a:extLst>
          </p:cNvPr>
          <p:cNvSpPr/>
          <p:nvPr/>
        </p:nvSpPr>
        <p:spPr>
          <a:xfrm>
            <a:off x="3798579" y="4700089"/>
            <a:ext cx="2165684" cy="1095272"/>
          </a:xfrm>
          <a:prstGeom prst="rect">
            <a:avLst/>
          </a:prstGeom>
          <a:solidFill>
            <a:srgbClr val="004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E" sz="2000" dirty="0"/>
              <a:t>Onvervulde behoefte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AA936E9-AB2B-3F43-8D4C-509150C06A4B}"/>
              </a:ext>
            </a:extLst>
          </p:cNvPr>
          <p:cNvSpPr/>
          <p:nvPr/>
        </p:nvSpPr>
        <p:spPr>
          <a:xfrm>
            <a:off x="6293127" y="4700089"/>
            <a:ext cx="2165684" cy="1095272"/>
          </a:xfrm>
          <a:prstGeom prst="rect">
            <a:avLst/>
          </a:prstGeom>
          <a:solidFill>
            <a:srgbClr val="004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E" sz="2000" dirty="0"/>
              <a:t>Altruïsme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36E5777-66F8-C644-8077-5113AE4AE143}"/>
              </a:ext>
            </a:extLst>
          </p:cNvPr>
          <p:cNvSpPr/>
          <p:nvPr/>
        </p:nvSpPr>
        <p:spPr>
          <a:xfrm>
            <a:off x="8787675" y="4700089"/>
            <a:ext cx="2165684" cy="1095272"/>
          </a:xfrm>
          <a:prstGeom prst="rect">
            <a:avLst/>
          </a:prstGeom>
          <a:solidFill>
            <a:srgbClr val="004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E" sz="2000" dirty="0"/>
              <a:t>…</a:t>
            </a:r>
          </a:p>
        </p:txBody>
      </p:sp>
      <p:sp>
        <p:nvSpPr>
          <p:cNvPr id="27" name="Google Shape;1569;p202">
            <a:extLst>
              <a:ext uri="{FF2B5EF4-FFF2-40B4-BE49-F238E27FC236}">
                <a16:creationId xmlns:a16="http://schemas.microsoft.com/office/drawing/2014/main" id="{7FBA40D5-8599-824F-A225-D280513DE30C}"/>
              </a:ext>
            </a:extLst>
          </p:cNvPr>
          <p:cNvSpPr/>
          <p:nvPr/>
        </p:nvSpPr>
        <p:spPr>
          <a:xfrm>
            <a:off x="416585" y="1610275"/>
            <a:ext cx="2176500" cy="643500"/>
          </a:xfrm>
          <a:prstGeom prst="homePlate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>
                <a:solidFill>
                  <a:schemeClr val="lt1"/>
                </a:solidFill>
              </a:rPr>
              <a:t>Pre-symptomatisch</a:t>
            </a:r>
          </a:p>
        </p:txBody>
      </p:sp>
      <p:sp>
        <p:nvSpPr>
          <p:cNvPr id="28" name="Google Shape;1570;p202">
            <a:extLst>
              <a:ext uri="{FF2B5EF4-FFF2-40B4-BE49-F238E27FC236}">
                <a16:creationId xmlns:a16="http://schemas.microsoft.com/office/drawing/2014/main" id="{15E917B1-D3EC-F043-879E-51F45C13BBCA}"/>
              </a:ext>
            </a:extLst>
          </p:cNvPr>
          <p:cNvSpPr/>
          <p:nvPr/>
        </p:nvSpPr>
        <p:spPr>
          <a:xfrm>
            <a:off x="2374035" y="1610275"/>
            <a:ext cx="2340900" cy="643500"/>
          </a:xfrm>
          <a:prstGeom prst="chevron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>
                <a:solidFill>
                  <a:schemeClr val="lt1"/>
                </a:solidFill>
              </a:rPr>
              <a:t>Symptomatisch</a:t>
            </a:r>
          </a:p>
        </p:txBody>
      </p:sp>
      <p:sp>
        <p:nvSpPr>
          <p:cNvPr id="29" name="Google Shape;1571;p202">
            <a:extLst>
              <a:ext uri="{FF2B5EF4-FFF2-40B4-BE49-F238E27FC236}">
                <a16:creationId xmlns:a16="http://schemas.microsoft.com/office/drawing/2014/main" id="{246A29F9-BB0D-E84A-8D12-00F995D74618}"/>
              </a:ext>
            </a:extLst>
          </p:cNvPr>
          <p:cNvSpPr/>
          <p:nvPr/>
        </p:nvSpPr>
        <p:spPr>
          <a:xfrm>
            <a:off x="4470235" y="1610275"/>
            <a:ext cx="2340900" cy="643500"/>
          </a:xfrm>
          <a:prstGeom prst="chevron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>
                <a:solidFill>
                  <a:schemeClr val="lt1"/>
                </a:solidFill>
              </a:rPr>
              <a:t>Diagnose</a:t>
            </a:r>
            <a:endParaRPr lang="nl-NL"/>
          </a:p>
        </p:txBody>
      </p:sp>
      <p:sp>
        <p:nvSpPr>
          <p:cNvPr id="30" name="Google Shape;1572;p202">
            <a:extLst>
              <a:ext uri="{FF2B5EF4-FFF2-40B4-BE49-F238E27FC236}">
                <a16:creationId xmlns:a16="http://schemas.microsoft.com/office/drawing/2014/main" id="{7A09DF91-9BEB-294F-AE14-A78212495BEA}"/>
              </a:ext>
            </a:extLst>
          </p:cNvPr>
          <p:cNvSpPr/>
          <p:nvPr/>
        </p:nvSpPr>
        <p:spPr>
          <a:xfrm>
            <a:off x="6566434" y="1610275"/>
            <a:ext cx="2547475" cy="643500"/>
          </a:xfrm>
          <a:prstGeom prst="chevron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>
                <a:solidFill>
                  <a:schemeClr val="lt1"/>
                </a:solidFill>
              </a:rPr>
              <a:t>Behandeling </a:t>
            </a:r>
            <a:r>
              <a:rPr lang="nl-NL" sz="1600">
                <a:solidFill>
                  <a:schemeClr val="lt1"/>
                </a:solidFill>
              </a:rPr>
              <a:t>(en)</a:t>
            </a:r>
            <a:endParaRPr lang="nl-NL">
              <a:solidFill>
                <a:schemeClr val="lt1"/>
              </a:solidFill>
            </a:endParaRPr>
          </a:p>
        </p:txBody>
      </p:sp>
      <p:sp>
        <p:nvSpPr>
          <p:cNvPr id="31" name="Google Shape;1573;p202">
            <a:extLst>
              <a:ext uri="{FF2B5EF4-FFF2-40B4-BE49-F238E27FC236}">
                <a16:creationId xmlns:a16="http://schemas.microsoft.com/office/drawing/2014/main" id="{BE37D36C-B759-624E-8B13-883ACA6C963C}"/>
              </a:ext>
            </a:extLst>
          </p:cNvPr>
          <p:cNvSpPr/>
          <p:nvPr/>
        </p:nvSpPr>
        <p:spPr>
          <a:xfrm>
            <a:off x="8891481" y="1610275"/>
            <a:ext cx="3240300" cy="643500"/>
          </a:xfrm>
          <a:prstGeom prst="chevron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>
                <a:solidFill>
                  <a:schemeClr val="lt1"/>
                </a:solidFill>
              </a:rPr>
              <a:t>Leven met ..(genezen of chronische behandeling) </a:t>
            </a:r>
          </a:p>
        </p:txBody>
      </p:sp>
      <p:sp>
        <p:nvSpPr>
          <p:cNvPr id="32" name="Google Shape;1574;p202">
            <a:extLst>
              <a:ext uri="{FF2B5EF4-FFF2-40B4-BE49-F238E27FC236}">
                <a16:creationId xmlns:a16="http://schemas.microsoft.com/office/drawing/2014/main" id="{16C536AF-12F1-3741-9FEE-88C1B2A25C75}"/>
              </a:ext>
            </a:extLst>
          </p:cNvPr>
          <p:cNvSpPr txBox="1"/>
          <p:nvPr/>
        </p:nvSpPr>
        <p:spPr>
          <a:xfrm>
            <a:off x="500685" y="2450413"/>
            <a:ext cx="1587600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100"/>
              <a:buChar char="●"/>
            </a:pPr>
            <a:r>
              <a:rPr lang="nl-NL" sz="1600">
                <a:solidFill>
                  <a:schemeClr val="tx2">
                    <a:lumMod val="50000"/>
                  </a:schemeClr>
                </a:solidFill>
              </a:rPr>
              <a:t>Langer gezond blijven</a:t>
            </a:r>
          </a:p>
        </p:txBody>
      </p:sp>
      <p:sp>
        <p:nvSpPr>
          <p:cNvPr id="33" name="Google Shape;1575;p202">
            <a:extLst>
              <a:ext uri="{FF2B5EF4-FFF2-40B4-BE49-F238E27FC236}">
                <a16:creationId xmlns:a16="http://schemas.microsoft.com/office/drawing/2014/main" id="{6AD59B21-62C2-FB4D-9FEE-5C3DB3F4D577}"/>
              </a:ext>
            </a:extLst>
          </p:cNvPr>
          <p:cNvSpPr txBox="1"/>
          <p:nvPr/>
        </p:nvSpPr>
        <p:spPr>
          <a:xfrm>
            <a:off x="2593085" y="2450400"/>
            <a:ext cx="1793700" cy="1415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100"/>
              <a:buChar char="●"/>
            </a:pPr>
            <a:r>
              <a:rPr lang="nl-NL" sz="1600" dirty="0">
                <a:solidFill>
                  <a:schemeClr val="tx2">
                    <a:lumMod val="50000"/>
                  </a:schemeClr>
                </a:solidFill>
              </a:rPr>
              <a:t>Symptomen tijdig herkennen en de oorzaak weten</a:t>
            </a:r>
          </a:p>
        </p:txBody>
      </p:sp>
      <p:sp>
        <p:nvSpPr>
          <p:cNvPr id="34" name="Google Shape;1576;p202">
            <a:extLst>
              <a:ext uri="{FF2B5EF4-FFF2-40B4-BE49-F238E27FC236}">
                <a16:creationId xmlns:a16="http://schemas.microsoft.com/office/drawing/2014/main" id="{09E405B7-130B-6A42-A67E-9348966190DE}"/>
              </a:ext>
            </a:extLst>
          </p:cNvPr>
          <p:cNvSpPr txBox="1"/>
          <p:nvPr/>
        </p:nvSpPr>
        <p:spPr>
          <a:xfrm>
            <a:off x="4743835" y="2450425"/>
            <a:ext cx="1967100" cy="1415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100"/>
              <a:buChar char="●"/>
            </a:pPr>
            <a:r>
              <a:rPr lang="nl-NL" sz="1600">
                <a:solidFill>
                  <a:schemeClr val="tx2">
                    <a:lumMod val="50000"/>
                  </a:schemeClr>
                </a:solidFill>
              </a:rPr>
              <a:t>De juiste diagnose krijgen, snel en verstaan wat er gaande </a:t>
            </a:r>
          </a:p>
        </p:txBody>
      </p:sp>
      <p:sp>
        <p:nvSpPr>
          <p:cNvPr id="35" name="Google Shape;1577;p202">
            <a:extLst>
              <a:ext uri="{FF2B5EF4-FFF2-40B4-BE49-F238E27FC236}">
                <a16:creationId xmlns:a16="http://schemas.microsoft.com/office/drawing/2014/main" id="{F3019A78-5F1A-6340-8327-7C3F04F9ED26}"/>
              </a:ext>
            </a:extLst>
          </p:cNvPr>
          <p:cNvSpPr txBox="1"/>
          <p:nvPr/>
        </p:nvSpPr>
        <p:spPr>
          <a:xfrm>
            <a:off x="6894585" y="2450400"/>
            <a:ext cx="1793700" cy="1169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100"/>
              <a:buChar char="●"/>
            </a:pPr>
            <a:r>
              <a:rPr lang="nl-NL" sz="1600">
                <a:solidFill>
                  <a:schemeClr val="tx2">
                    <a:lumMod val="50000"/>
                  </a:schemeClr>
                </a:solidFill>
              </a:rPr>
              <a:t>Snel toegang krijgen tot de juiste behandeling</a:t>
            </a:r>
          </a:p>
        </p:txBody>
      </p:sp>
      <p:sp>
        <p:nvSpPr>
          <p:cNvPr id="36" name="Google Shape;1578;p202">
            <a:extLst>
              <a:ext uri="{FF2B5EF4-FFF2-40B4-BE49-F238E27FC236}">
                <a16:creationId xmlns:a16="http://schemas.microsoft.com/office/drawing/2014/main" id="{04BE0F4B-4D06-E443-BB8F-073EC8F7BAEB}"/>
              </a:ext>
            </a:extLst>
          </p:cNvPr>
          <p:cNvSpPr txBox="1"/>
          <p:nvPr/>
        </p:nvSpPr>
        <p:spPr>
          <a:xfrm>
            <a:off x="9113910" y="2450400"/>
            <a:ext cx="2340900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100"/>
              <a:buChar char="●"/>
            </a:pPr>
            <a:r>
              <a:rPr lang="nl-NL" sz="1600">
                <a:solidFill>
                  <a:schemeClr val="tx2">
                    <a:lumMod val="50000"/>
                  </a:schemeClr>
                </a:solidFill>
              </a:rPr>
              <a:t>Genezen zijn of leven met een aandoening</a:t>
            </a:r>
          </a:p>
        </p:txBody>
      </p:sp>
    </p:spTree>
    <p:extLst>
      <p:ext uri="{BB962C8B-B14F-4D97-AF65-F5344CB8AC3E}">
        <p14:creationId xmlns:p14="http://schemas.microsoft.com/office/powerpoint/2010/main" val="747818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4">
            <a:extLst>
              <a:ext uri="{FF2B5EF4-FFF2-40B4-BE49-F238E27FC236}">
                <a16:creationId xmlns:a16="http://schemas.microsoft.com/office/drawing/2014/main" id="{B52999F3-9498-4541-8C7C-1C90A3A04019}"/>
              </a:ext>
            </a:extLst>
          </p:cNvPr>
          <p:cNvSpPr txBox="1"/>
          <p:nvPr/>
        </p:nvSpPr>
        <p:spPr>
          <a:xfrm>
            <a:off x="155074" y="119215"/>
            <a:ext cx="8074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+mj-lt"/>
              </a:rPr>
              <a:t>Ervaring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van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patiënten</a:t>
            </a:r>
            <a:endParaRPr lang="en-US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7CB65F1-A6BA-534B-95EB-82BD9FC385CC}"/>
              </a:ext>
            </a:extLst>
          </p:cNvPr>
          <p:cNvSpPr txBox="1"/>
          <p:nvPr/>
        </p:nvSpPr>
        <p:spPr>
          <a:xfrm>
            <a:off x="5253575" y="1550959"/>
            <a:ext cx="5991367" cy="4467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BE" sz="24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Niet gemakkelijk om studies te vinden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BE" sz="24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Geïnformeerde toestemming is complex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BE" sz="24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Deelname aan een studie vereist motivatie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BE" sz="2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Je hebt een zeer goede begeleiding en follow-up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BE" sz="2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Je hebt tijd om vragen te stellen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BE" sz="2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Je leert je lichaam beter kennen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BE" sz="2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…</a:t>
            </a:r>
          </a:p>
        </p:txBody>
      </p:sp>
      <p:pic>
        <p:nvPicPr>
          <p:cNvPr id="3" name="Picture 2" descr="A group of people looking at a checklist&#10;&#10;Description automatically generated">
            <a:extLst>
              <a:ext uri="{FF2B5EF4-FFF2-40B4-BE49-F238E27FC236}">
                <a16:creationId xmlns:a16="http://schemas.microsoft.com/office/drawing/2014/main" id="{7D4659A1-0246-DF37-02ED-B1D4D2E299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074" y="1978917"/>
            <a:ext cx="5098501" cy="337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583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4">
            <a:extLst>
              <a:ext uri="{FF2B5EF4-FFF2-40B4-BE49-F238E27FC236}">
                <a16:creationId xmlns:a16="http://schemas.microsoft.com/office/drawing/2014/main" id="{B52999F3-9498-4541-8C7C-1C90A3A04019}"/>
              </a:ext>
            </a:extLst>
          </p:cNvPr>
          <p:cNvSpPr txBox="1"/>
          <p:nvPr/>
        </p:nvSpPr>
        <p:spPr>
          <a:xfrm>
            <a:off x="155074" y="119215"/>
            <a:ext cx="8074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+mj-lt"/>
              </a:rPr>
              <a:t>Welke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vragen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zou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ik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stellen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7CB65F1-A6BA-534B-95EB-82BD9FC385CC}"/>
              </a:ext>
            </a:extLst>
          </p:cNvPr>
          <p:cNvSpPr txBox="1"/>
          <p:nvPr/>
        </p:nvSpPr>
        <p:spPr>
          <a:xfrm>
            <a:off x="5818767" y="1354234"/>
            <a:ext cx="6373233" cy="5122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B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Wat is het doel?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B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Wat zijn resultaten van vorige studies?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B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Zijn er mogelijke voordelen of risico’s?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B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Wat wordt er exact verwacht van mij?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B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Hoeveel tijd neemt het echt in beslag?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B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Welke testen worden er gedaan en waarom?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B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Hoe invasief zijn de procedures?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B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Wat als ik slecht of niet reageer?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B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Worden onkosten vergoed?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B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Hoe zwaar is de studie?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B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Wat is de impact op mijn mantelzorger?</a:t>
            </a:r>
          </a:p>
        </p:txBody>
      </p:sp>
      <p:pic>
        <p:nvPicPr>
          <p:cNvPr id="1026" name="Picture 2" descr="Premium Vector | Question mark icon ask box logo vector bubbles">
            <a:extLst>
              <a:ext uri="{FF2B5EF4-FFF2-40B4-BE49-F238E27FC236}">
                <a16:creationId xmlns:a16="http://schemas.microsoft.com/office/drawing/2014/main" id="{E638B692-60BC-6F46-AC5E-E6D377819F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6507" y="380825"/>
            <a:ext cx="7225816" cy="4252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4784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4">
            <a:extLst>
              <a:ext uri="{FF2B5EF4-FFF2-40B4-BE49-F238E27FC236}">
                <a16:creationId xmlns:a16="http://schemas.microsoft.com/office/drawing/2014/main" id="{B52999F3-9498-4541-8C7C-1C90A3A04019}"/>
              </a:ext>
            </a:extLst>
          </p:cNvPr>
          <p:cNvSpPr txBox="1"/>
          <p:nvPr/>
        </p:nvSpPr>
        <p:spPr>
          <a:xfrm>
            <a:off x="155074" y="119215"/>
            <a:ext cx="8074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+mj-lt"/>
              </a:rPr>
              <a:t>Welke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vragen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zou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ik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stellen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7CB65F1-A6BA-534B-95EB-82BD9FC385CC}"/>
              </a:ext>
            </a:extLst>
          </p:cNvPr>
          <p:cNvSpPr txBox="1"/>
          <p:nvPr/>
        </p:nvSpPr>
        <p:spPr>
          <a:xfrm>
            <a:off x="5818767" y="1354234"/>
            <a:ext cx="6373233" cy="3276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B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Wat als de studie vroeger stopt?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B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Wat als ik wil stoppen?</a:t>
            </a:r>
            <a:endParaRPr lang="en-BE" sz="20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B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Wat als de studie afloopt? Krijg ik nog toegang tot medicatie als het werkt?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B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K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</a:t>
            </a:r>
            <a:r>
              <a:rPr lang="en-B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n ik uitgesloten worden voor toekomstige studies als ik deelneem?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B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…</a:t>
            </a:r>
          </a:p>
        </p:txBody>
      </p:sp>
      <p:pic>
        <p:nvPicPr>
          <p:cNvPr id="1026" name="Picture 2" descr="Premium Vector | Question mark icon ask box logo vector bubbles">
            <a:extLst>
              <a:ext uri="{FF2B5EF4-FFF2-40B4-BE49-F238E27FC236}">
                <a16:creationId xmlns:a16="http://schemas.microsoft.com/office/drawing/2014/main" id="{E638B692-60BC-6F46-AC5E-E6D377819F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6507" y="380825"/>
            <a:ext cx="7225816" cy="4252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775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9" name="Google Shape;1569;p202"/>
          <p:cNvSpPr/>
          <p:nvPr/>
        </p:nvSpPr>
        <p:spPr>
          <a:xfrm>
            <a:off x="416585" y="1610275"/>
            <a:ext cx="2176500" cy="643500"/>
          </a:xfrm>
          <a:prstGeom prst="homePlate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>
                <a:solidFill>
                  <a:schemeClr val="lt1"/>
                </a:solidFill>
              </a:rPr>
              <a:t>Pre-symptomatisch</a:t>
            </a:r>
          </a:p>
        </p:txBody>
      </p:sp>
      <p:sp>
        <p:nvSpPr>
          <p:cNvPr id="1570" name="Google Shape;1570;p202"/>
          <p:cNvSpPr/>
          <p:nvPr/>
        </p:nvSpPr>
        <p:spPr>
          <a:xfrm>
            <a:off x="2374035" y="1610275"/>
            <a:ext cx="2340900" cy="643500"/>
          </a:xfrm>
          <a:prstGeom prst="chevron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>
                <a:solidFill>
                  <a:schemeClr val="lt1"/>
                </a:solidFill>
              </a:rPr>
              <a:t>Symptomatisch</a:t>
            </a:r>
          </a:p>
        </p:txBody>
      </p:sp>
      <p:sp>
        <p:nvSpPr>
          <p:cNvPr id="1571" name="Google Shape;1571;p202"/>
          <p:cNvSpPr/>
          <p:nvPr/>
        </p:nvSpPr>
        <p:spPr>
          <a:xfrm>
            <a:off x="4470235" y="1610275"/>
            <a:ext cx="2340900" cy="643500"/>
          </a:xfrm>
          <a:prstGeom prst="chevron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>
                <a:solidFill>
                  <a:schemeClr val="lt1"/>
                </a:solidFill>
              </a:rPr>
              <a:t>Diagnose</a:t>
            </a:r>
            <a:endParaRPr lang="nl-NL"/>
          </a:p>
        </p:txBody>
      </p:sp>
      <p:sp>
        <p:nvSpPr>
          <p:cNvPr id="1572" name="Google Shape;1572;p202"/>
          <p:cNvSpPr/>
          <p:nvPr/>
        </p:nvSpPr>
        <p:spPr>
          <a:xfrm>
            <a:off x="6566434" y="1610275"/>
            <a:ext cx="2547475" cy="643500"/>
          </a:xfrm>
          <a:prstGeom prst="chevron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>
                <a:solidFill>
                  <a:schemeClr val="lt1"/>
                </a:solidFill>
              </a:rPr>
              <a:t>Behandeling </a:t>
            </a:r>
            <a:r>
              <a:rPr lang="nl-NL" sz="1600">
                <a:solidFill>
                  <a:schemeClr val="lt1"/>
                </a:solidFill>
              </a:rPr>
              <a:t>(en)</a:t>
            </a:r>
            <a:endParaRPr lang="nl-NL">
              <a:solidFill>
                <a:schemeClr val="lt1"/>
              </a:solidFill>
            </a:endParaRPr>
          </a:p>
        </p:txBody>
      </p:sp>
      <p:sp>
        <p:nvSpPr>
          <p:cNvPr id="1573" name="Google Shape;1573;p202"/>
          <p:cNvSpPr/>
          <p:nvPr/>
        </p:nvSpPr>
        <p:spPr>
          <a:xfrm>
            <a:off x="8891481" y="1610275"/>
            <a:ext cx="3240300" cy="643500"/>
          </a:xfrm>
          <a:prstGeom prst="chevron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>
                <a:solidFill>
                  <a:schemeClr val="lt1"/>
                </a:solidFill>
              </a:rPr>
              <a:t>Leven met ..(genezen of chronische behandeling) </a:t>
            </a:r>
          </a:p>
        </p:txBody>
      </p:sp>
      <p:sp>
        <p:nvSpPr>
          <p:cNvPr id="22" name="TextBox 4">
            <a:extLst>
              <a:ext uri="{FF2B5EF4-FFF2-40B4-BE49-F238E27FC236}">
                <a16:creationId xmlns:a16="http://schemas.microsoft.com/office/drawing/2014/main" id="{B52999F3-9498-4541-8C7C-1C90A3A04019}"/>
              </a:ext>
            </a:extLst>
          </p:cNvPr>
          <p:cNvSpPr txBox="1"/>
          <p:nvPr/>
        </p:nvSpPr>
        <p:spPr>
          <a:xfrm>
            <a:off x="155074" y="119215"/>
            <a:ext cx="8074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+mj-lt"/>
              </a:rPr>
              <a:t>Voordelen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vs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nadelen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?</a:t>
            </a:r>
          </a:p>
        </p:txBody>
      </p:sp>
      <p:sp>
        <p:nvSpPr>
          <p:cNvPr id="27" name="Google Shape;1574;p202">
            <a:extLst>
              <a:ext uri="{FF2B5EF4-FFF2-40B4-BE49-F238E27FC236}">
                <a16:creationId xmlns:a16="http://schemas.microsoft.com/office/drawing/2014/main" id="{6B89E00D-B718-DF4D-B10C-5E937E9A183C}"/>
              </a:ext>
            </a:extLst>
          </p:cNvPr>
          <p:cNvSpPr txBox="1"/>
          <p:nvPr/>
        </p:nvSpPr>
        <p:spPr>
          <a:xfrm>
            <a:off x="500685" y="2450413"/>
            <a:ext cx="1587600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100"/>
              <a:buChar char="●"/>
            </a:pPr>
            <a:r>
              <a:rPr lang="nl-NL" sz="1600">
                <a:solidFill>
                  <a:schemeClr val="tx2">
                    <a:lumMod val="50000"/>
                  </a:schemeClr>
                </a:solidFill>
              </a:rPr>
              <a:t>Langer gezond blijven</a:t>
            </a:r>
          </a:p>
        </p:txBody>
      </p:sp>
      <p:sp>
        <p:nvSpPr>
          <p:cNvPr id="28" name="Google Shape;1575;p202">
            <a:extLst>
              <a:ext uri="{FF2B5EF4-FFF2-40B4-BE49-F238E27FC236}">
                <a16:creationId xmlns:a16="http://schemas.microsoft.com/office/drawing/2014/main" id="{7B35BC1E-AD06-CF48-9ADF-1D2AD02A0705}"/>
              </a:ext>
            </a:extLst>
          </p:cNvPr>
          <p:cNvSpPr txBox="1"/>
          <p:nvPr/>
        </p:nvSpPr>
        <p:spPr>
          <a:xfrm>
            <a:off x="2593085" y="2450400"/>
            <a:ext cx="1793700" cy="1415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100"/>
              <a:buChar char="●"/>
            </a:pPr>
            <a:r>
              <a:rPr lang="nl-NL" sz="1600" dirty="0">
                <a:solidFill>
                  <a:schemeClr val="tx2">
                    <a:lumMod val="50000"/>
                  </a:schemeClr>
                </a:solidFill>
              </a:rPr>
              <a:t>Symptomen tijdig herkennen en de oorzaak weten</a:t>
            </a:r>
          </a:p>
        </p:txBody>
      </p:sp>
      <p:sp>
        <p:nvSpPr>
          <p:cNvPr id="29" name="Google Shape;1576;p202">
            <a:extLst>
              <a:ext uri="{FF2B5EF4-FFF2-40B4-BE49-F238E27FC236}">
                <a16:creationId xmlns:a16="http://schemas.microsoft.com/office/drawing/2014/main" id="{1C987592-49AB-EC40-9016-C16FB6184453}"/>
              </a:ext>
            </a:extLst>
          </p:cNvPr>
          <p:cNvSpPr txBox="1"/>
          <p:nvPr/>
        </p:nvSpPr>
        <p:spPr>
          <a:xfrm>
            <a:off x="4743835" y="2450425"/>
            <a:ext cx="1967100" cy="1415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100"/>
              <a:buChar char="●"/>
            </a:pPr>
            <a:r>
              <a:rPr lang="nl-NL" sz="1600">
                <a:solidFill>
                  <a:schemeClr val="tx2">
                    <a:lumMod val="50000"/>
                  </a:schemeClr>
                </a:solidFill>
              </a:rPr>
              <a:t>De juiste diagnose krijgen, snel en verstaan wat er gaande </a:t>
            </a:r>
          </a:p>
        </p:txBody>
      </p:sp>
      <p:sp>
        <p:nvSpPr>
          <p:cNvPr id="30" name="Google Shape;1577;p202">
            <a:extLst>
              <a:ext uri="{FF2B5EF4-FFF2-40B4-BE49-F238E27FC236}">
                <a16:creationId xmlns:a16="http://schemas.microsoft.com/office/drawing/2014/main" id="{824BCC7D-E821-1E45-B46A-F2552A3A803A}"/>
              </a:ext>
            </a:extLst>
          </p:cNvPr>
          <p:cNvSpPr txBox="1"/>
          <p:nvPr/>
        </p:nvSpPr>
        <p:spPr>
          <a:xfrm>
            <a:off x="6894585" y="2450400"/>
            <a:ext cx="1793700" cy="1169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100"/>
              <a:buChar char="●"/>
            </a:pPr>
            <a:r>
              <a:rPr lang="nl-NL" sz="1600">
                <a:solidFill>
                  <a:schemeClr val="tx2">
                    <a:lumMod val="50000"/>
                  </a:schemeClr>
                </a:solidFill>
              </a:rPr>
              <a:t>Snel toegang krijgen tot de juiste behandeling</a:t>
            </a:r>
          </a:p>
        </p:txBody>
      </p:sp>
      <p:sp>
        <p:nvSpPr>
          <p:cNvPr id="31" name="Google Shape;1578;p202">
            <a:extLst>
              <a:ext uri="{FF2B5EF4-FFF2-40B4-BE49-F238E27FC236}">
                <a16:creationId xmlns:a16="http://schemas.microsoft.com/office/drawing/2014/main" id="{C4BC889E-F1F1-5948-997F-CFB773769FFD}"/>
              </a:ext>
            </a:extLst>
          </p:cNvPr>
          <p:cNvSpPr txBox="1"/>
          <p:nvPr/>
        </p:nvSpPr>
        <p:spPr>
          <a:xfrm>
            <a:off x="9113910" y="2450400"/>
            <a:ext cx="2340900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100"/>
              <a:buChar char="●"/>
            </a:pPr>
            <a:r>
              <a:rPr lang="nl-NL" sz="1600">
                <a:solidFill>
                  <a:schemeClr val="tx2">
                    <a:lumMod val="50000"/>
                  </a:schemeClr>
                </a:solidFill>
              </a:rPr>
              <a:t>Genezen zijn of leven met een aandoening</a:t>
            </a:r>
          </a:p>
        </p:txBody>
      </p:sp>
      <p:pic>
        <p:nvPicPr>
          <p:cNvPr id="14" name="Picture 2" descr="Circle Arrow Icons PNG - Free PNG and Icons Downloads">
            <a:extLst>
              <a:ext uri="{FF2B5EF4-FFF2-40B4-BE49-F238E27FC236}">
                <a16:creationId xmlns:a16="http://schemas.microsoft.com/office/drawing/2014/main" id="{77D013B8-2108-4A4E-8845-5D7173AA5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2008" y="3424033"/>
            <a:ext cx="2296572" cy="2296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DE131FD-F47B-554B-A5F6-21EA6FC092C0}"/>
              </a:ext>
            </a:extLst>
          </p:cNvPr>
          <p:cNvSpPr txBox="1"/>
          <p:nvPr/>
        </p:nvSpPr>
        <p:spPr>
          <a:xfrm>
            <a:off x="8701032" y="4108029"/>
            <a:ext cx="1123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sz="1200" dirty="0"/>
              <a:t>Behandelings-opties, -response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3C67F1D-A5CA-E743-B242-997F51CBBA71}"/>
              </a:ext>
            </a:extLst>
          </p:cNvPr>
          <p:cNvSpPr/>
          <p:nvPr/>
        </p:nvSpPr>
        <p:spPr>
          <a:xfrm>
            <a:off x="6546332" y="1465943"/>
            <a:ext cx="5274836" cy="50654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7" name="Triangle 16">
            <a:extLst>
              <a:ext uri="{FF2B5EF4-FFF2-40B4-BE49-F238E27FC236}">
                <a16:creationId xmlns:a16="http://schemas.microsoft.com/office/drawing/2014/main" id="{69B59CF3-D6CD-504B-84C8-637F718675F3}"/>
              </a:ext>
            </a:extLst>
          </p:cNvPr>
          <p:cNvSpPr/>
          <p:nvPr/>
        </p:nvSpPr>
        <p:spPr>
          <a:xfrm>
            <a:off x="8795077" y="5886970"/>
            <a:ext cx="777239" cy="557831"/>
          </a:xfrm>
          <a:prstGeom prst="triangl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B9D8993-6EC8-714C-A2F4-59CB0884BA8C}"/>
              </a:ext>
            </a:extLst>
          </p:cNvPr>
          <p:cNvSpPr/>
          <p:nvPr/>
        </p:nvSpPr>
        <p:spPr>
          <a:xfrm rot="20920551">
            <a:off x="7568972" y="5719916"/>
            <a:ext cx="3343215" cy="99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CDA2633-5A91-184A-868A-D101E04A469B}"/>
              </a:ext>
            </a:extLst>
          </p:cNvPr>
          <p:cNvSpPr txBox="1"/>
          <p:nvPr/>
        </p:nvSpPr>
        <p:spPr>
          <a:xfrm>
            <a:off x="6816455" y="5741830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dirty="0"/>
              <a:t>Risico’s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412B3B1-D71D-8B4D-BEA8-D928FE1008ED}"/>
              </a:ext>
            </a:extLst>
          </p:cNvPr>
          <p:cNvSpPr txBox="1"/>
          <p:nvPr/>
        </p:nvSpPr>
        <p:spPr>
          <a:xfrm>
            <a:off x="10560973" y="4954356"/>
            <a:ext cx="729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dirty="0"/>
              <a:t>Baten</a:t>
            </a:r>
          </a:p>
        </p:txBody>
      </p:sp>
    </p:spTree>
    <p:extLst>
      <p:ext uri="{BB962C8B-B14F-4D97-AF65-F5344CB8AC3E}">
        <p14:creationId xmlns:p14="http://schemas.microsoft.com/office/powerpoint/2010/main" val="1833927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CC712E7-671D-8641-B313-ABA96F99C780}"/>
              </a:ext>
            </a:extLst>
          </p:cNvPr>
          <p:cNvSpPr txBox="1"/>
          <p:nvPr/>
        </p:nvSpPr>
        <p:spPr>
          <a:xfrm>
            <a:off x="1901371" y="2788483"/>
            <a:ext cx="838925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sz="3600" b="1" dirty="0">
                <a:latin typeface="+mj-lt"/>
              </a:rPr>
              <a:t>Hoe patiënten beter ondersteunen in het vinden van studies?</a:t>
            </a:r>
          </a:p>
          <a:p>
            <a:endParaRPr lang="nl-BE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972489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C339F2A9-EA42-7D47-9A6D-769CB3DC85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3458" y="1689100"/>
            <a:ext cx="8065232" cy="40106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14EE0C3-4666-4E46-82CE-EB23938B9D79}"/>
              </a:ext>
            </a:extLst>
          </p:cNvPr>
          <p:cNvSpPr txBox="1"/>
          <p:nvPr/>
        </p:nvSpPr>
        <p:spPr>
          <a:xfrm>
            <a:off x="4103891" y="1158240"/>
            <a:ext cx="3014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dirty="0"/>
              <a:t>Multi-Stakeholder Co-creation</a:t>
            </a: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8BD7EC18-6905-AC44-B802-21D0EAD8BFC8}"/>
              </a:ext>
            </a:extLst>
          </p:cNvPr>
          <p:cNvSpPr txBox="1"/>
          <p:nvPr/>
        </p:nvSpPr>
        <p:spPr>
          <a:xfrm>
            <a:off x="155074" y="119215"/>
            <a:ext cx="8074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+mj-lt"/>
              </a:rPr>
              <a:t>Samenwerken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is de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boodschap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3153814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31198</TotalTime>
  <Words>707</Words>
  <Application>Microsoft Macintosh PowerPoint</Application>
  <PresentationFormat>Widescreen</PresentationFormat>
  <Paragraphs>122</Paragraphs>
  <Slides>26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ModernSans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Mitchell SILVA</dc:creator>
  <cp:lastModifiedBy>Mitchell SILVA</cp:lastModifiedBy>
  <cp:revision>30</cp:revision>
  <cp:lastPrinted>2022-11-19T06:45:13Z</cp:lastPrinted>
  <dcterms:created xsi:type="dcterms:W3CDTF">2022-05-15T07:25:53Z</dcterms:created>
  <dcterms:modified xsi:type="dcterms:W3CDTF">2023-09-22T16:11:41Z</dcterms:modified>
</cp:coreProperties>
</file>