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67" r:id="rId4"/>
    <p:sldId id="258" r:id="rId5"/>
    <p:sldId id="261" r:id="rId6"/>
    <p:sldId id="259" r:id="rId7"/>
    <p:sldId id="262" r:id="rId8"/>
    <p:sldId id="263" r:id="rId9"/>
    <p:sldId id="264" r:id="rId10"/>
    <p:sldId id="273" r:id="rId11"/>
    <p:sldId id="265" r:id="rId12"/>
    <p:sldId id="268" r:id="rId13"/>
    <p:sldId id="269" r:id="rId14"/>
    <p:sldId id="270" r:id="rId15"/>
    <p:sldId id="271" r:id="rId16"/>
    <p:sldId id="272" r:id="rId17"/>
    <p:sldId id="266"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gzJXZjeTmF4Ks7CrDAWBoZFVcx0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06BA"/>
    <a:srgbClr val="E53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82" d="100"/>
          <a:sy n="82" d="100"/>
        </p:scale>
        <p:origin x="7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0612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4405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4553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0754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9163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1002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2797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2069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593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5523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5612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8677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9378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1054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6186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1526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dia" type="title">
  <p:cSld name="TITLE">
    <p:spTree>
      <p:nvGrpSpPr>
        <p:cNvPr id="1" name="Shape 14"/>
        <p:cNvGrpSpPr/>
        <p:nvPr/>
      </p:nvGrpSpPr>
      <p:grpSpPr>
        <a:xfrm>
          <a:off x="0" y="0"/>
          <a:ext cx="0" cy="0"/>
          <a:chOff x="0" y="0"/>
          <a:chExt cx="0" cy="0"/>
        </a:xfrm>
      </p:grpSpPr>
      <p:sp>
        <p:nvSpPr>
          <p:cNvPr id="15" name="Google Shape;15;p13"/>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3"/>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3"/>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3"/>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19" name="Google Shape;19;p1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cxnSp>
        <p:nvCxnSpPr>
          <p:cNvPr id="22" name="Google Shape;22;p13"/>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Inhoud van twee" type="twoObj">
  <p:cSld name="TWO_OBJECTS">
    <p:spTree>
      <p:nvGrpSpPr>
        <p:cNvPr id="1" name="Shape 38"/>
        <p:cNvGrpSpPr/>
        <p:nvPr/>
      </p:nvGrpSpPr>
      <p:grpSpPr>
        <a:xfrm>
          <a:off x="0" y="0"/>
          <a:ext cx="0" cy="0"/>
          <a:chOff x="0" y="0"/>
          <a:chExt cx="0" cy="0"/>
        </a:xfrm>
      </p:grpSpPr>
      <p:sp>
        <p:nvSpPr>
          <p:cNvPr id="39" name="Google Shape;39;p1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6"/>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1" name="Google Shape;41;p16"/>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2" name="Google Shape;42;p1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Vergelijking" type="twoTxTwoObj">
  <p:cSld name="TWO_OBJECTS_WITH_TEXT">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8" name="Google Shape;48;p17"/>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9" name="Google Shape;49;p17"/>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0" name="Google Shape;50;p17"/>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1" name="Google Shape;51;p1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Alleen titel" type="titleOnly">
  <p:cSld name="TITLE_ONLY">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Leeg" type="blank">
  <p:cSld name="BLANK">
    <p:spTree>
      <p:nvGrpSpPr>
        <p:cNvPr id="1" name="Shape 59"/>
        <p:cNvGrpSpPr/>
        <p:nvPr/>
      </p:nvGrpSpPr>
      <p:grpSpPr>
        <a:xfrm>
          <a:off x="0" y="0"/>
          <a:ext cx="0" cy="0"/>
          <a:chOff x="0" y="0"/>
          <a:chExt cx="0" cy="0"/>
        </a:xfrm>
      </p:grpSpPr>
      <p:sp>
        <p:nvSpPr>
          <p:cNvPr id="60" name="Google Shape;60;p19"/>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9"/>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Inhoud met bijschrift" type="objTx">
  <p:cSld name="OBJECT_WITH_CAPTION_TEXT">
    <p:spTree>
      <p:nvGrpSpPr>
        <p:cNvPr id="1" name="Shape 65"/>
        <p:cNvGrpSpPr/>
        <p:nvPr/>
      </p:nvGrpSpPr>
      <p:grpSpPr>
        <a:xfrm>
          <a:off x="0" y="0"/>
          <a:ext cx="0" cy="0"/>
          <a:chOff x="0" y="0"/>
          <a:chExt cx="0" cy="0"/>
        </a:xfrm>
      </p:grpSpPr>
      <p:sp>
        <p:nvSpPr>
          <p:cNvPr id="66" name="Google Shape;66;p20"/>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0"/>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0"/>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0"/>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0" name="Google Shape;70;p20"/>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1" name="Google Shape;71;p20"/>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chemeClr val="dk2"/>
                </a:solidFill>
                <a:latin typeface="Calibri"/>
                <a:ea typeface="Calibri"/>
                <a:cs typeface="Calibri"/>
                <a:sym typeface="Calibri"/>
              </a:defRPr>
            </a:lvl1pPr>
            <a:lvl2pPr marL="0" lvl="1" indent="0" algn="r">
              <a:spcBef>
                <a:spcPts val="0"/>
              </a:spcBef>
              <a:buNone/>
              <a:defRPr sz="1050" b="0" i="0" u="none" strike="noStrike" cap="none">
                <a:solidFill>
                  <a:schemeClr val="dk2"/>
                </a:solidFill>
                <a:latin typeface="Calibri"/>
                <a:ea typeface="Calibri"/>
                <a:cs typeface="Calibri"/>
                <a:sym typeface="Calibri"/>
              </a:defRPr>
            </a:lvl2pPr>
            <a:lvl3pPr marL="0" lvl="2" indent="0" algn="r">
              <a:spcBef>
                <a:spcPts val="0"/>
              </a:spcBef>
              <a:buNone/>
              <a:defRPr sz="1050" b="0" i="0" u="none" strike="noStrike" cap="none">
                <a:solidFill>
                  <a:schemeClr val="dk2"/>
                </a:solidFill>
                <a:latin typeface="Calibri"/>
                <a:ea typeface="Calibri"/>
                <a:cs typeface="Calibri"/>
                <a:sym typeface="Calibri"/>
              </a:defRPr>
            </a:lvl3pPr>
            <a:lvl4pPr marL="0" lvl="3" indent="0" algn="r">
              <a:spcBef>
                <a:spcPts val="0"/>
              </a:spcBef>
              <a:buNone/>
              <a:defRPr sz="1050" b="0" i="0" u="none" strike="noStrike" cap="none">
                <a:solidFill>
                  <a:schemeClr val="dk2"/>
                </a:solidFill>
                <a:latin typeface="Calibri"/>
                <a:ea typeface="Calibri"/>
                <a:cs typeface="Calibri"/>
                <a:sym typeface="Calibri"/>
              </a:defRPr>
            </a:lvl4pPr>
            <a:lvl5pPr marL="0" lvl="4" indent="0" algn="r">
              <a:spcBef>
                <a:spcPts val="0"/>
              </a:spcBef>
              <a:buNone/>
              <a:defRPr sz="1050" b="0" i="0" u="none" strike="noStrike" cap="none">
                <a:solidFill>
                  <a:schemeClr val="dk2"/>
                </a:solidFill>
                <a:latin typeface="Calibri"/>
                <a:ea typeface="Calibri"/>
                <a:cs typeface="Calibri"/>
                <a:sym typeface="Calibri"/>
              </a:defRPr>
            </a:lvl5pPr>
            <a:lvl6pPr marL="0" lvl="5" indent="0" algn="r">
              <a:spcBef>
                <a:spcPts val="0"/>
              </a:spcBef>
              <a:buNone/>
              <a:defRPr sz="1050" b="0" i="0" u="none" strike="noStrike" cap="none">
                <a:solidFill>
                  <a:schemeClr val="dk2"/>
                </a:solidFill>
                <a:latin typeface="Calibri"/>
                <a:ea typeface="Calibri"/>
                <a:cs typeface="Calibri"/>
                <a:sym typeface="Calibri"/>
              </a:defRPr>
            </a:lvl6pPr>
            <a:lvl7pPr marL="0" lvl="6" indent="0" algn="r">
              <a:spcBef>
                <a:spcPts val="0"/>
              </a:spcBef>
              <a:buNone/>
              <a:defRPr sz="1050" b="0" i="0" u="none" strike="noStrike" cap="none">
                <a:solidFill>
                  <a:schemeClr val="dk2"/>
                </a:solidFill>
                <a:latin typeface="Calibri"/>
                <a:ea typeface="Calibri"/>
                <a:cs typeface="Calibri"/>
                <a:sym typeface="Calibri"/>
              </a:defRPr>
            </a:lvl7pPr>
            <a:lvl8pPr marL="0" lvl="7" indent="0" algn="r">
              <a:spcBef>
                <a:spcPts val="0"/>
              </a:spcBef>
              <a:buNone/>
              <a:defRPr sz="1050" b="0" i="0" u="none" strike="noStrike" cap="none">
                <a:solidFill>
                  <a:schemeClr val="dk2"/>
                </a:solidFill>
                <a:latin typeface="Calibri"/>
                <a:ea typeface="Calibri"/>
                <a:cs typeface="Calibri"/>
                <a:sym typeface="Calibri"/>
              </a:defRPr>
            </a:lvl8pPr>
            <a:lvl9pPr marL="0" lvl="8" indent="0" algn="r">
              <a:spcBef>
                <a:spcPts val="0"/>
              </a:spcBef>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Afbeelding met bijschrift" type="picTx">
  <p:cSld name="PICTURE_WITH_CAPTION_TEXT">
    <p:spTree>
      <p:nvGrpSpPr>
        <p:cNvPr id="1" name="Shape 74"/>
        <p:cNvGrpSpPr/>
        <p:nvPr/>
      </p:nvGrpSpPr>
      <p:grpSpPr>
        <a:xfrm>
          <a:off x="0" y="0"/>
          <a:ext cx="0" cy="0"/>
          <a:chOff x="0" y="0"/>
          <a:chExt cx="0" cy="0"/>
        </a:xfrm>
      </p:grpSpPr>
      <p:sp>
        <p:nvSpPr>
          <p:cNvPr id="75" name="Google Shape;75;p21"/>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1"/>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1"/>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1"/>
          <p:cNvSpPr>
            <a:spLocks noGrp="1"/>
          </p:cNvSpPr>
          <p:nvPr>
            <p:ph type="pic" idx="2"/>
          </p:nvPr>
        </p:nvSpPr>
        <p:spPr>
          <a:xfrm>
            <a:off x="15" y="0"/>
            <a:ext cx="12191985" cy="4915076"/>
          </a:xfrm>
          <a:prstGeom prst="rect">
            <a:avLst/>
          </a:prstGeom>
          <a:blipFill rotWithShape="1">
            <a:blip r:embed="rId2">
              <a:alphaModFix/>
            </a:blip>
            <a:stretch>
              <a:fillRect/>
            </a:stretch>
          </a:blipFill>
          <a:ln>
            <a:noFill/>
          </a:ln>
        </p:spPr>
        <p:txBody>
          <a:bodyPr spcFirstLastPara="1" wrap="square" lIns="457200" tIns="457200" rIns="0" bIns="45700" anchor="t" anchorCtr="0">
            <a:norm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79" name="Google Shape;79;p21"/>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0" name="Google Shape;80;p2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el en verticale tekst" type="vertTx">
  <p:cSld name="VERTICAL_TEXT">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2"/>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2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Verticale titel en tekst" type="vertTitleAndTx">
  <p:cSld name="VERTICAL_TITLE_AND_VERTICAL_TEXT">
    <p:spTree>
      <p:nvGrpSpPr>
        <p:cNvPr id="1" name="Shape 89"/>
        <p:cNvGrpSpPr/>
        <p:nvPr/>
      </p:nvGrpSpPr>
      <p:grpSpPr>
        <a:xfrm>
          <a:off x="0" y="0"/>
          <a:ext cx="0" cy="0"/>
          <a:chOff x="0" y="0"/>
          <a:chExt cx="0" cy="0"/>
        </a:xfrm>
      </p:grpSpPr>
      <p:sp>
        <p:nvSpPr>
          <p:cNvPr id="90" name="Google Shape;90;p23"/>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3"/>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3"/>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3"/>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4" name="Google Shape;94;p2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2"/>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2"/>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2"/>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0" name="Google Shape;10;p1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BE"/>
              <a:t>‹nr.›</a:t>
            </a:fld>
            <a:endParaRPr/>
          </a:p>
        </p:txBody>
      </p:sp>
      <p:cxnSp>
        <p:nvCxnSpPr>
          <p:cNvPr id="13" name="Google Shape;13;p12"/>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1100051" y="1259380"/>
            <a:ext cx="100584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4800"/>
              <a:buFont typeface="Calibri"/>
              <a:buNone/>
            </a:pPr>
            <a:r>
              <a:rPr lang="nl-BE" sz="4800" dirty="0"/>
              <a:t>Duchenne Parent Project Belgium vzw</a:t>
            </a:r>
            <a:endParaRPr dirty="0"/>
          </a:p>
        </p:txBody>
      </p:sp>
      <p:sp>
        <p:nvSpPr>
          <p:cNvPr id="102" name="Google Shape;102;p1"/>
          <p:cNvSpPr txBox="1">
            <a:spLocks noGrp="1"/>
          </p:cNvSpPr>
          <p:nvPr>
            <p:ph type="subTitle" idx="1"/>
          </p:nvPr>
        </p:nvSpPr>
        <p:spPr>
          <a:xfrm>
            <a:off x="1100051" y="5027120"/>
            <a:ext cx="10058400" cy="1143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nl-BE" sz="3600" dirty="0">
                <a:solidFill>
                  <a:schemeClr val="tx1"/>
                </a:solidFill>
              </a:rPr>
              <a:t>Achter de schermen</a:t>
            </a:r>
            <a:endParaRPr sz="3600" dirty="0">
              <a:solidFill>
                <a:schemeClr val="tx1"/>
              </a:solidFill>
            </a:endParaRPr>
          </a:p>
        </p:txBody>
      </p:sp>
      <p:pic>
        <p:nvPicPr>
          <p:cNvPr id="3" name="Afbeelding 2" descr="Afbeelding met hart, Graphics, logo, symbool&#10;&#10;Automatisch gegenereerde beschrijving">
            <a:extLst>
              <a:ext uri="{FF2B5EF4-FFF2-40B4-BE49-F238E27FC236}">
                <a16:creationId xmlns:a16="http://schemas.microsoft.com/office/drawing/2014/main" id="{FA46AEAA-1698-1617-8B9E-7E2E8754B9A9}"/>
              </a:ext>
            </a:extLst>
          </p:cNvPr>
          <p:cNvPicPr>
            <a:picLocks noChangeAspect="1"/>
          </p:cNvPicPr>
          <p:nvPr/>
        </p:nvPicPr>
        <p:blipFill>
          <a:blip r:embed="rId3"/>
          <a:stretch>
            <a:fillRect/>
          </a:stretch>
        </p:blipFill>
        <p:spPr>
          <a:xfrm>
            <a:off x="3417997" y="98285"/>
            <a:ext cx="5356003" cy="3786182"/>
          </a:xfrm>
          <a:prstGeom prst="rect">
            <a:avLst/>
          </a:prstGeom>
        </p:spPr>
      </p:pic>
      <p:sp>
        <p:nvSpPr>
          <p:cNvPr id="4" name="Rechthoek 3">
            <a:extLst>
              <a:ext uri="{FF2B5EF4-FFF2-40B4-BE49-F238E27FC236}">
                <a16:creationId xmlns:a16="http://schemas.microsoft.com/office/drawing/2014/main" id="{0F1DF6D0-97AE-6AC9-241C-B81FD126182F}"/>
              </a:ext>
            </a:extLst>
          </p:cNvPr>
          <p:cNvSpPr/>
          <p:nvPr/>
        </p:nvSpPr>
        <p:spPr>
          <a:xfrm>
            <a:off x="-1" y="6493397"/>
            <a:ext cx="12192001" cy="364603"/>
          </a:xfrm>
          <a:prstGeom prst="rect">
            <a:avLst/>
          </a:prstGeom>
          <a:solidFill>
            <a:srgbClr val="E53E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00"/>
        <p:cNvGrpSpPr/>
        <p:nvPr/>
      </p:nvGrpSpPr>
      <p:grpSpPr>
        <a:xfrm>
          <a:off x="0" y="0"/>
          <a:ext cx="0" cy="0"/>
          <a:chOff x="0" y="0"/>
          <a:chExt cx="0" cy="0"/>
        </a:xfrm>
      </p:grpSpPr>
      <p:pic>
        <p:nvPicPr>
          <p:cNvPr id="3" name="Afbeelding 2" descr="Afbeelding met hart, Graphics, logo, symbool&#10;&#10;Automatisch gegenereerde beschrijving">
            <a:extLst>
              <a:ext uri="{FF2B5EF4-FFF2-40B4-BE49-F238E27FC236}">
                <a16:creationId xmlns:a16="http://schemas.microsoft.com/office/drawing/2014/main" id="{FA46AEAA-1698-1617-8B9E-7E2E8754B9A9}"/>
              </a:ext>
            </a:extLst>
          </p:cNvPr>
          <p:cNvPicPr>
            <a:picLocks noChangeAspect="1"/>
          </p:cNvPicPr>
          <p:nvPr/>
        </p:nvPicPr>
        <p:blipFill>
          <a:blip r:embed="rId3"/>
          <a:stretch>
            <a:fillRect/>
          </a:stretch>
        </p:blipFill>
        <p:spPr>
          <a:xfrm>
            <a:off x="9301607" y="55613"/>
            <a:ext cx="3058693" cy="2162203"/>
          </a:xfrm>
          <a:prstGeom prst="rect">
            <a:avLst/>
          </a:prstGeom>
        </p:spPr>
      </p:pic>
      <p:sp>
        <p:nvSpPr>
          <p:cNvPr id="4" name="Rechthoek 3">
            <a:extLst>
              <a:ext uri="{FF2B5EF4-FFF2-40B4-BE49-F238E27FC236}">
                <a16:creationId xmlns:a16="http://schemas.microsoft.com/office/drawing/2014/main" id="{0F1DF6D0-97AE-6AC9-241C-B81FD126182F}"/>
              </a:ext>
            </a:extLst>
          </p:cNvPr>
          <p:cNvSpPr/>
          <p:nvPr/>
        </p:nvSpPr>
        <p:spPr>
          <a:xfrm>
            <a:off x="-1" y="6493397"/>
            <a:ext cx="12192001" cy="364603"/>
          </a:xfrm>
          <a:prstGeom prst="rect">
            <a:avLst/>
          </a:prstGeom>
          <a:solidFill>
            <a:srgbClr val="E53E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a:extLst>
              <a:ext uri="{FF2B5EF4-FFF2-40B4-BE49-F238E27FC236}">
                <a16:creationId xmlns:a16="http://schemas.microsoft.com/office/drawing/2014/main" id="{22EE086A-520B-A6AE-334B-1CD13B7739F0}"/>
              </a:ext>
            </a:extLst>
          </p:cNvPr>
          <p:cNvSpPr txBox="1"/>
          <p:nvPr/>
        </p:nvSpPr>
        <p:spPr>
          <a:xfrm>
            <a:off x="532435" y="370390"/>
            <a:ext cx="8769172" cy="707886"/>
          </a:xfrm>
          <a:prstGeom prst="rect">
            <a:avLst/>
          </a:prstGeom>
          <a:noFill/>
        </p:spPr>
        <p:txBody>
          <a:bodyPr wrap="square" rtlCol="0">
            <a:spAutoFit/>
          </a:bodyPr>
          <a:lstStyle/>
          <a:p>
            <a:r>
              <a:rPr lang="nl-BE" sz="4000" dirty="0"/>
              <a:t>Hoe doen we dit?</a:t>
            </a:r>
          </a:p>
        </p:txBody>
      </p:sp>
      <p:sp>
        <p:nvSpPr>
          <p:cNvPr id="11" name="Tekstvak 10">
            <a:extLst>
              <a:ext uri="{FF2B5EF4-FFF2-40B4-BE49-F238E27FC236}">
                <a16:creationId xmlns:a16="http://schemas.microsoft.com/office/drawing/2014/main" id="{E4F8AFBA-653D-3AC1-F974-0800175DFB38}"/>
              </a:ext>
            </a:extLst>
          </p:cNvPr>
          <p:cNvSpPr txBox="1"/>
          <p:nvPr/>
        </p:nvSpPr>
        <p:spPr>
          <a:xfrm>
            <a:off x="457200" y="1078276"/>
            <a:ext cx="8919643" cy="1569660"/>
          </a:xfrm>
          <a:prstGeom prst="rect">
            <a:avLst/>
          </a:prstGeom>
          <a:noFill/>
        </p:spPr>
        <p:txBody>
          <a:bodyPr wrap="square" rtlCol="0">
            <a:spAutoFit/>
          </a:bodyPr>
          <a:lstStyle/>
          <a:p>
            <a:pPr>
              <a:lnSpc>
                <a:spcPct val="150000"/>
              </a:lnSpc>
            </a:pPr>
            <a:r>
              <a:rPr lang="nl-BE" sz="2400" dirty="0">
                <a:solidFill>
                  <a:schemeClr val="tx1"/>
                </a:solidFill>
                <a:latin typeface="+mj-lt"/>
              </a:rPr>
              <a:t>Begrijpbare informatie aanbieden.</a:t>
            </a:r>
          </a:p>
          <a:p>
            <a:pPr>
              <a:lnSpc>
                <a:spcPct val="150000"/>
              </a:lnSpc>
            </a:pPr>
            <a:r>
              <a:rPr lang="nl-BE" sz="2400" dirty="0">
                <a:solidFill>
                  <a:schemeClr val="tx1"/>
                </a:solidFill>
                <a:latin typeface="+mj-lt"/>
              </a:rPr>
              <a:t>	</a:t>
            </a:r>
            <a:endParaRPr lang="nl-BE" sz="2400" dirty="0">
              <a:solidFill>
                <a:schemeClr val="tx1"/>
              </a:solidFill>
            </a:endParaRPr>
          </a:p>
          <a:p>
            <a:endParaRPr lang="nl-BE" sz="2400" dirty="0"/>
          </a:p>
        </p:txBody>
      </p:sp>
      <p:pic>
        <p:nvPicPr>
          <p:cNvPr id="8" name="Afbeelding 7">
            <a:extLst>
              <a:ext uri="{FF2B5EF4-FFF2-40B4-BE49-F238E27FC236}">
                <a16:creationId xmlns:a16="http://schemas.microsoft.com/office/drawing/2014/main" id="{FCD2A758-CDCC-4C6B-EEF1-CFAAE47A335E}"/>
              </a:ext>
            </a:extLst>
          </p:cNvPr>
          <p:cNvPicPr>
            <a:picLocks noChangeAspect="1"/>
          </p:cNvPicPr>
          <p:nvPr/>
        </p:nvPicPr>
        <p:blipFill>
          <a:blip r:embed="rId4"/>
          <a:stretch>
            <a:fillRect/>
          </a:stretch>
        </p:blipFill>
        <p:spPr>
          <a:xfrm>
            <a:off x="2677332" y="1738723"/>
            <a:ext cx="6837333" cy="4748887"/>
          </a:xfrm>
          <a:prstGeom prst="rect">
            <a:avLst/>
          </a:prstGeom>
        </p:spPr>
      </p:pic>
      <p:sp>
        <p:nvSpPr>
          <p:cNvPr id="6" name="Pijl: omlaag 5">
            <a:extLst>
              <a:ext uri="{FF2B5EF4-FFF2-40B4-BE49-F238E27FC236}">
                <a16:creationId xmlns:a16="http://schemas.microsoft.com/office/drawing/2014/main" id="{6FE6E433-F481-72E9-2647-6D0879230CC5}"/>
              </a:ext>
            </a:extLst>
          </p:cNvPr>
          <p:cNvSpPr/>
          <p:nvPr/>
        </p:nvSpPr>
        <p:spPr>
          <a:xfrm rot="17919061">
            <a:off x="2956120" y="2415042"/>
            <a:ext cx="457200" cy="2802674"/>
          </a:xfrm>
          <a:prstGeom prst="down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605245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00"/>
        <p:cNvGrpSpPr/>
        <p:nvPr/>
      </p:nvGrpSpPr>
      <p:grpSpPr>
        <a:xfrm>
          <a:off x="0" y="0"/>
          <a:ext cx="0" cy="0"/>
          <a:chOff x="0" y="0"/>
          <a:chExt cx="0" cy="0"/>
        </a:xfrm>
      </p:grpSpPr>
      <p:pic>
        <p:nvPicPr>
          <p:cNvPr id="3" name="Afbeelding 2" descr="Afbeelding met hart, Graphics, logo, symbool&#10;&#10;Automatisch gegenereerde beschrijving">
            <a:extLst>
              <a:ext uri="{FF2B5EF4-FFF2-40B4-BE49-F238E27FC236}">
                <a16:creationId xmlns:a16="http://schemas.microsoft.com/office/drawing/2014/main" id="{FA46AEAA-1698-1617-8B9E-7E2E8754B9A9}"/>
              </a:ext>
            </a:extLst>
          </p:cNvPr>
          <p:cNvPicPr>
            <a:picLocks noChangeAspect="1"/>
          </p:cNvPicPr>
          <p:nvPr/>
        </p:nvPicPr>
        <p:blipFill>
          <a:blip r:embed="rId3"/>
          <a:stretch>
            <a:fillRect/>
          </a:stretch>
        </p:blipFill>
        <p:spPr>
          <a:xfrm>
            <a:off x="9301607" y="55613"/>
            <a:ext cx="3058693" cy="2162203"/>
          </a:xfrm>
          <a:prstGeom prst="rect">
            <a:avLst/>
          </a:prstGeom>
        </p:spPr>
      </p:pic>
      <p:sp>
        <p:nvSpPr>
          <p:cNvPr id="4" name="Rechthoek 3">
            <a:extLst>
              <a:ext uri="{FF2B5EF4-FFF2-40B4-BE49-F238E27FC236}">
                <a16:creationId xmlns:a16="http://schemas.microsoft.com/office/drawing/2014/main" id="{0F1DF6D0-97AE-6AC9-241C-B81FD126182F}"/>
              </a:ext>
            </a:extLst>
          </p:cNvPr>
          <p:cNvSpPr/>
          <p:nvPr/>
        </p:nvSpPr>
        <p:spPr>
          <a:xfrm>
            <a:off x="-1" y="6493397"/>
            <a:ext cx="12192001" cy="364603"/>
          </a:xfrm>
          <a:prstGeom prst="rect">
            <a:avLst/>
          </a:prstGeom>
          <a:solidFill>
            <a:srgbClr val="E53E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a:extLst>
              <a:ext uri="{FF2B5EF4-FFF2-40B4-BE49-F238E27FC236}">
                <a16:creationId xmlns:a16="http://schemas.microsoft.com/office/drawing/2014/main" id="{22EE086A-520B-A6AE-334B-1CD13B7739F0}"/>
              </a:ext>
            </a:extLst>
          </p:cNvPr>
          <p:cNvSpPr txBox="1"/>
          <p:nvPr/>
        </p:nvSpPr>
        <p:spPr>
          <a:xfrm>
            <a:off x="532435" y="370390"/>
            <a:ext cx="8769172" cy="707886"/>
          </a:xfrm>
          <a:prstGeom prst="rect">
            <a:avLst/>
          </a:prstGeom>
          <a:noFill/>
        </p:spPr>
        <p:txBody>
          <a:bodyPr wrap="square" rtlCol="0">
            <a:spAutoFit/>
          </a:bodyPr>
          <a:lstStyle/>
          <a:p>
            <a:r>
              <a:rPr lang="nl-BE" sz="4000" dirty="0"/>
              <a:t>Met welk geld doen we dit?</a:t>
            </a:r>
          </a:p>
        </p:txBody>
      </p:sp>
      <p:sp>
        <p:nvSpPr>
          <p:cNvPr id="11" name="Tekstvak 10">
            <a:extLst>
              <a:ext uri="{FF2B5EF4-FFF2-40B4-BE49-F238E27FC236}">
                <a16:creationId xmlns:a16="http://schemas.microsoft.com/office/drawing/2014/main" id="{E4F8AFBA-653D-3AC1-F974-0800175DFB38}"/>
              </a:ext>
            </a:extLst>
          </p:cNvPr>
          <p:cNvSpPr txBox="1"/>
          <p:nvPr/>
        </p:nvSpPr>
        <p:spPr>
          <a:xfrm>
            <a:off x="532435" y="1921397"/>
            <a:ext cx="9992496" cy="3785652"/>
          </a:xfrm>
          <a:prstGeom prst="rect">
            <a:avLst/>
          </a:prstGeom>
          <a:noFill/>
        </p:spPr>
        <p:txBody>
          <a:bodyPr wrap="square" rtlCol="0">
            <a:spAutoFit/>
          </a:bodyPr>
          <a:lstStyle/>
          <a:p>
            <a:pPr>
              <a:lnSpc>
                <a:spcPct val="150000"/>
              </a:lnSpc>
            </a:pPr>
            <a:r>
              <a:rPr lang="nl-BE" sz="2400" dirty="0"/>
              <a:t>Geld van </a:t>
            </a:r>
            <a:r>
              <a:rPr lang="nl-BE" sz="2400" dirty="0" err="1"/>
              <a:t>donatie’s</a:t>
            </a:r>
            <a:r>
              <a:rPr lang="nl-BE" sz="2400" dirty="0"/>
              <a:t> en events achterban</a:t>
            </a:r>
          </a:p>
          <a:p>
            <a:pPr marL="342900" indent="-342900">
              <a:lnSpc>
                <a:spcPct val="150000"/>
              </a:lnSpc>
              <a:buFont typeface="Wingdings" panose="05000000000000000000" pitchFamily="2" charset="2"/>
              <a:buChar char="à"/>
            </a:pPr>
            <a:r>
              <a:rPr lang="nl-BE" sz="2400" dirty="0">
                <a:sym typeface="Wingdings" panose="05000000000000000000" pitchFamily="2" charset="2"/>
              </a:rPr>
              <a:t>99% wetenschappelijk onderzoek</a:t>
            </a:r>
          </a:p>
          <a:p>
            <a:pPr>
              <a:lnSpc>
                <a:spcPct val="150000"/>
              </a:lnSpc>
            </a:pPr>
            <a:r>
              <a:rPr lang="nl-BE" sz="2400" dirty="0">
                <a:sym typeface="Wingdings" panose="05000000000000000000" pitchFamily="2" charset="2"/>
              </a:rPr>
              <a:t>Werkmiddelen voor projecten via sponsoring, projectsubsidies,…</a:t>
            </a:r>
          </a:p>
          <a:p>
            <a:pPr>
              <a:lnSpc>
                <a:spcPct val="150000"/>
              </a:lnSpc>
            </a:pPr>
            <a:r>
              <a:rPr lang="nl-BE" sz="2400" dirty="0">
                <a:sym typeface="Wingdings" panose="05000000000000000000" pitchFamily="2" charset="2"/>
              </a:rPr>
              <a:t> Congres, emergency cards, infoboekjes, flyers, logistiek,…  </a:t>
            </a:r>
            <a:r>
              <a:rPr lang="nl-BE" sz="2400" dirty="0"/>
              <a:t> </a:t>
            </a:r>
            <a:endParaRPr lang="nl-BE" sz="2400" i="0" dirty="0">
              <a:solidFill>
                <a:schemeClr val="tx1"/>
              </a:solidFill>
              <a:effectLst/>
              <a:latin typeface="+mj-lt"/>
              <a:cs typeface="Calibri" panose="020F0502020204030204" pitchFamily="34" charset="0"/>
            </a:endParaRPr>
          </a:p>
          <a:p>
            <a:pPr marL="342900" indent="-342900">
              <a:lnSpc>
                <a:spcPct val="150000"/>
              </a:lnSpc>
              <a:buFont typeface="Wingdings" panose="05000000000000000000" pitchFamily="2" charset="2"/>
              <a:buChar char="ü"/>
            </a:pPr>
            <a:endParaRPr lang="nl-BE" sz="2400" dirty="0">
              <a:solidFill>
                <a:schemeClr val="tx1"/>
              </a:solidFill>
              <a:latin typeface="+mj-lt"/>
            </a:endParaRPr>
          </a:p>
          <a:p>
            <a:pPr>
              <a:lnSpc>
                <a:spcPct val="150000"/>
              </a:lnSpc>
            </a:pPr>
            <a:r>
              <a:rPr lang="nl-BE" sz="2400" dirty="0">
                <a:solidFill>
                  <a:schemeClr val="tx1"/>
                </a:solidFill>
                <a:latin typeface="+mj-lt"/>
              </a:rPr>
              <a:t>	</a:t>
            </a:r>
            <a:endParaRPr lang="nl-BE" sz="2400" dirty="0">
              <a:solidFill>
                <a:schemeClr val="tx1"/>
              </a:solidFill>
            </a:endParaRPr>
          </a:p>
          <a:p>
            <a:endParaRPr lang="nl-BE" sz="2400" dirty="0"/>
          </a:p>
        </p:txBody>
      </p:sp>
      <p:pic>
        <p:nvPicPr>
          <p:cNvPr id="7" name="Afbeelding 6">
            <a:extLst>
              <a:ext uri="{FF2B5EF4-FFF2-40B4-BE49-F238E27FC236}">
                <a16:creationId xmlns:a16="http://schemas.microsoft.com/office/drawing/2014/main" id="{B339583A-B8B2-19B5-46D9-00ECF6EF2C23}"/>
              </a:ext>
            </a:extLst>
          </p:cNvPr>
          <p:cNvPicPr>
            <a:picLocks noChangeAspect="1"/>
          </p:cNvPicPr>
          <p:nvPr/>
        </p:nvPicPr>
        <p:blipFill>
          <a:blip r:embed="rId4"/>
          <a:stretch>
            <a:fillRect/>
          </a:stretch>
        </p:blipFill>
        <p:spPr>
          <a:xfrm>
            <a:off x="2562927" y="4241647"/>
            <a:ext cx="4708188" cy="2224420"/>
          </a:xfrm>
          <a:prstGeom prst="rect">
            <a:avLst/>
          </a:prstGeom>
        </p:spPr>
      </p:pic>
    </p:spTree>
    <p:extLst>
      <p:ext uri="{BB962C8B-B14F-4D97-AF65-F5344CB8AC3E}">
        <p14:creationId xmlns:p14="http://schemas.microsoft.com/office/powerpoint/2010/main" val="237337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00"/>
        <p:cNvGrpSpPr/>
        <p:nvPr/>
      </p:nvGrpSpPr>
      <p:grpSpPr>
        <a:xfrm>
          <a:off x="0" y="0"/>
          <a:ext cx="0" cy="0"/>
          <a:chOff x="0" y="0"/>
          <a:chExt cx="0" cy="0"/>
        </a:xfrm>
      </p:grpSpPr>
      <p:pic>
        <p:nvPicPr>
          <p:cNvPr id="3" name="Afbeelding 2" descr="Afbeelding met hart, Graphics, logo, symbool&#10;&#10;Automatisch gegenereerde beschrijving">
            <a:extLst>
              <a:ext uri="{FF2B5EF4-FFF2-40B4-BE49-F238E27FC236}">
                <a16:creationId xmlns:a16="http://schemas.microsoft.com/office/drawing/2014/main" id="{FA46AEAA-1698-1617-8B9E-7E2E8754B9A9}"/>
              </a:ext>
            </a:extLst>
          </p:cNvPr>
          <p:cNvPicPr>
            <a:picLocks noChangeAspect="1"/>
          </p:cNvPicPr>
          <p:nvPr/>
        </p:nvPicPr>
        <p:blipFill>
          <a:blip r:embed="rId3"/>
          <a:stretch>
            <a:fillRect/>
          </a:stretch>
        </p:blipFill>
        <p:spPr>
          <a:xfrm>
            <a:off x="9301607" y="55613"/>
            <a:ext cx="3058693" cy="2162203"/>
          </a:xfrm>
          <a:prstGeom prst="rect">
            <a:avLst/>
          </a:prstGeom>
        </p:spPr>
      </p:pic>
      <p:sp>
        <p:nvSpPr>
          <p:cNvPr id="4" name="Rechthoek 3">
            <a:extLst>
              <a:ext uri="{FF2B5EF4-FFF2-40B4-BE49-F238E27FC236}">
                <a16:creationId xmlns:a16="http://schemas.microsoft.com/office/drawing/2014/main" id="{0F1DF6D0-97AE-6AC9-241C-B81FD126182F}"/>
              </a:ext>
            </a:extLst>
          </p:cNvPr>
          <p:cNvSpPr/>
          <p:nvPr/>
        </p:nvSpPr>
        <p:spPr>
          <a:xfrm>
            <a:off x="-1" y="6493397"/>
            <a:ext cx="12192001" cy="364603"/>
          </a:xfrm>
          <a:prstGeom prst="rect">
            <a:avLst/>
          </a:prstGeom>
          <a:solidFill>
            <a:srgbClr val="E53E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a:extLst>
              <a:ext uri="{FF2B5EF4-FFF2-40B4-BE49-F238E27FC236}">
                <a16:creationId xmlns:a16="http://schemas.microsoft.com/office/drawing/2014/main" id="{22EE086A-520B-A6AE-334B-1CD13B7739F0}"/>
              </a:ext>
            </a:extLst>
          </p:cNvPr>
          <p:cNvSpPr txBox="1"/>
          <p:nvPr/>
        </p:nvSpPr>
        <p:spPr>
          <a:xfrm>
            <a:off x="532435" y="370390"/>
            <a:ext cx="8769172" cy="707886"/>
          </a:xfrm>
          <a:prstGeom prst="rect">
            <a:avLst/>
          </a:prstGeom>
          <a:noFill/>
        </p:spPr>
        <p:txBody>
          <a:bodyPr wrap="square" rtlCol="0">
            <a:spAutoFit/>
          </a:bodyPr>
          <a:lstStyle/>
          <a:p>
            <a:r>
              <a:rPr lang="nl-BE" sz="4000" dirty="0"/>
              <a:t>Welk onderzoek recent gesteund?</a:t>
            </a:r>
          </a:p>
        </p:txBody>
      </p:sp>
      <p:sp>
        <p:nvSpPr>
          <p:cNvPr id="11" name="Tekstvak 10">
            <a:extLst>
              <a:ext uri="{FF2B5EF4-FFF2-40B4-BE49-F238E27FC236}">
                <a16:creationId xmlns:a16="http://schemas.microsoft.com/office/drawing/2014/main" id="{E4F8AFBA-653D-3AC1-F974-0800175DFB38}"/>
              </a:ext>
            </a:extLst>
          </p:cNvPr>
          <p:cNvSpPr txBox="1"/>
          <p:nvPr/>
        </p:nvSpPr>
        <p:spPr>
          <a:xfrm>
            <a:off x="532435" y="1601996"/>
            <a:ext cx="8919643" cy="1015663"/>
          </a:xfrm>
          <a:prstGeom prst="rect">
            <a:avLst/>
          </a:prstGeom>
          <a:noFill/>
        </p:spPr>
        <p:txBody>
          <a:bodyPr wrap="square" rtlCol="0">
            <a:spAutoFit/>
          </a:bodyPr>
          <a:lstStyle/>
          <a:p>
            <a:pPr>
              <a:lnSpc>
                <a:spcPct val="150000"/>
              </a:lnSpc>
            </a:pPr>
            <a:r>
              <a:rPr lang="nl-BE" sz="2400" dirty="0">
                <a:solidFill>
                  <a:schemeClr val="tx1"/>
                </a:solidFill>
                <a:latin typeface="+mj-lt"/>
              </a:rPr>
              <a:t>	</a:t>
            </a:r>
            <a:endParaRPr lang="nl-BE" sz="2400" dirty="0">
              <a:solidFill>
                <a:schemeClr val="tx1"/>
              </a:solidFill>
            </a:endParaRPr>
          </a:p>
          <a:p>
            <a:endParaRPr lang="nl-BE" sz="2400" dirty="0"/>
          </a:p>
        </p:txBody>
      </p:sp>
      <p:pic>
        <p:nvPicPr>
          <p:cNvPr id="5" name="Afbeelding 4">
            <a:extLst>
              <a:ext uri="{FF2B5EF4-FFF2-40B4-BE49-F238E27FC236}">
                <a16:creationId xmlns:a16="http://schemas.microsoft.com/office/drawing/2014/main" id="{9B0E2036-6310-6410-602B-CEA6CAC280AB}"/>
              </a:ext>
            </a:extLst>
          </p:cNvPr>
          <p:cNvPicPr>
            <a:picLocks noChangeAspect="1"/>
          </p:cNvPicPr>
          <p:nvPr/>
        </p:nvPicPr>
        <p:blipFill>
          <a:blip r:embed="rId4"/>
          <a:stretch>
            <a:fillRect/>
          </a:stretch>
        </p:blipFill>
        <p:spPr>
          <a:xfrm>
            <a:off x="-1003048" y="2530452"/>
            <a:ext cx="14198095" cy="3737517"/>
          </a:xfrm>
          <a:prstGeom prst="rect">
            <a:avLst/>
          </a:prstGeom>
        </p:spPr>
      </p:pic>
      <p:sp>
        <p:nvSpPr>
          <p:cNvPr id="6" name="Pijl: omlaag 5">
            <a:extLst>
              <a:ext uri="{FF2B5EF4-FFF2-40B4-BE49-F238E27FC236}">
                <a16:creationId xmlns:a16="http://schemas.microsoft.com/office/drawing/2014/main" id="{27DFEEA0-8EAE-72DF-8779-35FBC92081CE}"/>
              </a:ext>
            </a:extLst>
          </p:cNvPr>
          <p:cNvSpPr/>
          <p:nvPr/>
        </p:nvSpPr>
        <p:spPr>
          <a:xfrm>
            <a:off x="3023120" y="1405242"/>
            <a:ext cx="485192" cy="1625147"/>
          </a:xfrm>
          <a:prstGeom prst="down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442602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00"/>
        <p:cNvGrpSpPr/>
        <p:nvPr/>
      </p:nvGrpSpPr>
      <p:grpSpPr>
        <a:xfrm>
          <a:off x="0" y="0"/>
          <a:ext cx="0" cy="0"/>
          <a:chOff x="0" y="0"/>
          <a:chExt cx="0" cy="0"/>
        </a:xfrm>
      </p:grpSpPr>
      <p:pic>
        <p:nvPicPr>
          <p:cNvPr id="3" name="Afbeelding 2" descr="Afbeelding met hart, Graphics, logo, symbool&#10;&#10;Automatisch gegenereerde beschrijving">
            <a:extLst>
              <a:ext uri="{FF2B5EF4-FFF2-40B4-BE49-F238E27FC236}">
                <a16:creationId xmlns:a16="http://schemas.microsoft.com/office/drawing/2014/main" id="{FA46AEAA-1698-1617-8B9E-7E2E8754B9A9}"/>
              </a:ext>
            </a:extLst>
          </p:cNvPr>
          <p:cNvPicPr>
            <a:picLocks noChangeAspect="1"/>
          </p:cNvPicPr>
          <p:nvPr/>
        </p:nvPicPr>
        <p:blipFill>
          <a:blip r:embed="rId3"/>
          <a:stretch>
            <a:fillRect/>
          </a:stretch>
        </p:blipFill>
        <p:spPr>
          <a:xfrm>
            <a:off x="9301607" y="55613"/>
            <a:ext cx="3058693" cy="2162203"/>
          </a:xfrm>
          <a:prstGeom prst="rect">
            <a:avLst/>
          </a:prstGeom>
        </p:spPr>
      </p:pic>
      <p:sp>
        <p:nvSpPr>
          <p:cNvPr id="4" name="Rechthoek 3">
            <a:extLst>
              <a:ext uri="{FF2B5EF4-FFF2-40B4-BE49-F238E27FC236}">
                <a16:creationId xmlns:a16="http://schemas.microsoft.com/office/drawing/2014/main" id="{0F1DF6D0-97AE-6AC9-241C-B81FD126182F}"/>
              </a:ext>
            </a:extLst>
          </p:cNvPr>
          <p:cNvSpPr/>
          <p:nvPr/>
        </p:nvSpPr>
        <p:spPr>
          <a:xfrm>
            <a:off x="-1" y="6493397"/>
            <a:ext cx="12192001" cy="364603"/>
          </a:xfrm>
          <a:prstGeom prst="rect">
            <a:avLst/>
          </a:prstGeom>
          <a:solidFill>
            <a:srgbClr val="E53E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a:extLst>
              <a:ext uri="{FF2B5EF4-FFF2-40B4-BE49-F238E27FC236}">
                <a16:creationId xmlns:a16="http://schemas.microsoft.com/office/drawing/2014/main" id="{22EE086A-520B-A6AE-334B-1CD13B7739F0}"/>
              </a:ext>
            </a:extLst>
          </p:cNvPr>
          <p:cNvSpPr txBox="1"/>
          <p:nvPr/>
        </p:nvSpPr>
        <p:spPr>
          <a:xfrm>
            <a:off x="532435" y="370390"/>
            <a:ext cx="8769172" cy="707886"/>
          </a:xfrm>
          <a:prstGeom prst="rect">
            <a:avLst/>
          </a:prstGeom>
          <a:noFill/>
        </p:spPr>
        <p:txBody>
          <a:bodyPr wrap="square" rtlCol="0">
            <a:spAutoFit/>
          </a:bodyPr>
          <a:lstStyle/>
          <a:p>
            <a:r>
              <a:rPr lang="nl-BE" sz="4000" dirty="0"/>
              <a:t>Welk onderzoek recent gesteund?</a:t>
            </a:r>
          </a:p>
        </p:txBody>
      </p:sp>
      <p:sp>
        <p:nvSpPr>
          <p:cNvPr id="11" name="Tekstvak 10">
            <a:extLst>
              <a:ext uri="{FF2B5EF4-FFF2-40B4-BE49-F238E27FC236}">
                <a16:creationId xmlns:a16="http://schemas.microsoft.com/office/drawing/2014/main" id="{E4F8AFBA-653D-3AC1-F974-0800175DFB38}"/>
              </a:ext>
            </a:extLst>
          </p:cNvPr>
          <p:cNvSpPr txBox="1"/>
          <p:nvPr/>
        </p:nvSpPr>
        <p:spPr>
          <a:xfrm>
            <a:off x="532435" y="1601996"/>
            <a:ext cx="8919643" cy="1015663"/>
          </a:xfrm>
          <a:prstGeom prst="rect">
            <a:avLst/>
          </a:prstGeom>
          <a:noFill/>
        </p:spPr>
        <p:txBody>
          <a:bodyPr wrap="square" rtlCol="0">
            <a:spAutoFit/>
          </a:bodyPr>
          <a:lstStyle/>
          <a:p>
            <a:pPr>
              <a:lnSpc>
                <a:spcPct val="150000"/>
              </a:lnSpc>
            </a:pPr>
            <a:r>
              <a:rPr lang="nl-BE" sz="2400" dirty="0">
                <a:solidFill>
                  <a:schemeClr val="tx1"/>
                </a:solidFill>
                <a:latin typeface="+mj-lt"/>
              </a:rPr>
              <a:t>	</a:t>
            </a:r>
            <a:endParaRPr lang="nl-BE" sz="2400" dirty="0">
              <a:solidFill>
                <a:schemeClr val="tx1"/>
              </a:solidFill>
            </a:endParaRPr>
          </a:p>
          <a:p>
            <a:endParaRPr lang="nl-BE" sz="2400" dirty="0"/>
          </a:p>
        </p:txBody>
      </p:sp>
      <p:pic>
        <p:nvPicPr>
          <p:cNvPr id="7" name="Afbeelding 6">
            <a:extLst>
              <a:ext uri="{FF2B5EF4-FFF2-40B4-BE49-F238E27FC236}">
                <a16:creationId xmlns:a16="http://schemas.microsoft.com/office/drawing/2014/main" id="{F990D536-D907-D6B7-0D59-ACE8955447B2}"/>
              </a:ext>
            </a:extLst>
          </p:cNvPr>
          <p:cNvPicPr>
            <a:picLocks noChangeAspect="1"/>
          </p:cNvPicPr>
          <p:nvPr/>
        </p:nvPicPr>
        <p:blipFill>
          <a:blip r:embed="rId4"/>
          <a:stretch>
            <a:fillRect/>
          </a:stretch>
        </p:blipFill>
        <p:spPr>
          <a:xfrm>
            <a:off x="-1438950" y="2617659"/>
            <a:ext cx="15069900" cy="3548204"/>
          </a:xfrm>
          <a:prstGeom prst="rect">
            <a:avLst/>
          </a:prstGeom>
        </p:spPr>
      </p:pic>
      <p:sp>
        <p:nvSpPr>
          <p:cNvPr id="6" name="Pijl: omlaag 5">
            <a:extLst>
              <a:ext uri="{FF2B5EF4-FFF2-40B4-BE49-F238E27FC236}">
                <a16:creationId xmlns:a16="http://schemas.microsoft.com/office/drawing/2014/main" id="{27DFEEA0-8EAE-72DF-8779-35FBC92081CE}"/>
              </a:ext>
            </a:extLst>
          </p:cNvPr>
          <p:cNvSpPr/>
          <p:nvPr/>
        </p:nvSpPr>
        <p:spPr>
          <a:xfrm>
            <a:off x="5777010" y="1136714"/>
            <a:ext cx="485192" cy="1625147"/>
          </a:xfrm>
          <a:prstGeom prst="down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140322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00"/>
        <p:cNvGrpSpPr/>
        <p:nvPr/>
      </p:nvGrpSpPr>
      <p:grpSpPr>
        <a:xfrm>
          <a:off x="0" y="0"/>
          <a:ext cx="0" cy="0"/>
          <a:chOff x="0" y="0"/>
          <a:chExt cx="0" cy="0"/>
        </a:xfrm>
      </p:grpSpPr>
      <p:sp>
        <p:nvSpPr>
          <p:cNvPr id="4" name="Rechthoek 3">
            <a:extLst>
              <a:ext uri="{FF2B5EF4-FFF2-40B4-BE49-F238E27FC236}">
                <a16:creationId xmlns:a16="http://schemas.microsoft.com/office/drawing/2014/main" id="{0F1DF6D0-97AE-6AC9-241C-B81FD126182F}"/>
              </a:ext>
            </a:extLst>
          </p:cNvPr>
          <p:cNvSpPr/>
          <p:nvPr/>
        </p:nvSpPr>
        <p:spPr>
          <a:xfrm>
            <a:off x="-1" y="6493397"/>
            <a:ext cx="12192001" cy="364603"/>
          </a:xfrm>
          <a:prstGeom prst="rect">
            <a:avLst/>
          </a:prstGeom>
          <a:solidFill>
            <a:srgbClr val="E53E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kstvak 10">
            <a:extLst>
              <a:ext uri="{FF2B5EF4-FFF2-40B4-BE49-F238E27FC236}">
                <a16:creationId xmlns:a16="http://schemas.microsoft.com/office/drawing/2014/main" id="{E4F8AFBA-653D-3AC1-F974-0800175DFB38}"/>
              </a:ext>
            </a:extLst>
          </p:cNvPr>
          <p:cNvSpPr txBox="1"/>
          <p:nvPr/>
        </p:nvSpPr>
        <p:spPr>
          <a:xfrm>
            <a:off x="532435" y="1601996"/>
            <a:ext cx="8919643" cy="1015663"/>
          </a:xfrm>
          <a:prstGeom prst="rect">
            <a:avLst/>
          </a:prstGeom>
          <a:noFill/>
        </p:spPr>
        <p:txBody>
          <a:bodyPr wrap="square" rtlCol="0">
            <a:spAutoFit/>
          </a:bodyPr>
          <a:lstStyle/>
          <a:p>
            <a:pPr>
              <a:lnSpc>
                <a:spcPct val="150000"/>
              </a:lnSpc>
            </a:pPr>
            <a:r>
              <a:rPr lang="nl-BE" sz="2400" dirty="0">
                <a:solidFill>
                  <a:schemeClr val="tx1"/>
                </a:solidFill>
                <a:latin typeface="+mj-lt"/>
              </a:rPr>
              <a:t>	</a:t>
            </a:r>
            <a:endParaRPr lang="nl-BE" sz="2400" dirty="0">
              <a:solidFill>
                <a:schemeClr val="tx1"/>
              </a:solidFill>
            </a:endParaRPr>
          </a:p>
          <a:p>
            <a:endParaRPr lang="nl-BE" sz="2400" dirty="0"/>
          </a:p>
        </p:txBody>
      </p:sp>
      <p:pic>
        <p:nvPicPr>
          <p:cNvPr id="9" name="Afbeelding 8">
            <a:extLst>
              <a:ext uri="{FF2B5EF4-FFF2-40B4-BE49-F238E27FC236}">
                <a16:creationId xmlns:a16="http://schemas.microsoft.com/office/drawing/2014/main" id="{8B58AF2F-3C72-36ED-B599-1AB7B400C688}"/>
              </a:ext>
            </a:extLst>
          </p:cNvPr>
          <p:cNvPicPr>
            <a:picLocks noChangeAspect="1"/>
          </p:cNvPicPr>
          <p:nvPr/>
        </p:nvPicPr>
        <p:blipFill>
          <a:blip r:embed="rId3"/>
          <a:stretch>
            <a:fillRect/>
          </a:stretch>
        </p:blipFill>
        <p:spPr>
          <a:xfrm>
            <a:off x="0" y="1036820"/>
            <a:ext cx="12192000" cy="5194908"/>
          </a:xfrm>
          <a:prstGeom prst="rect">
            <a:avLst/>
          </a:prstGeom>
        </p:spPr>
      </p:pic>
      <p:sp>
        <p:nvSpPr>
          <p:cNvPr id="15" name="Tekstvak 14">
            <a:extLst>
              <a:ext uri="{FF2B5EF4-FFF2-40B4-BE49-F238E27FC236}">
                <a16:creationId xmlns:a16="http://schemas.microsoft.com/office/drawing/2014/main" id="{A20C8C6E-08EA-183A-4ABA-1AE3F67ACE5B}"/>
              </a:ext>
            </a:extLst>
          </p:cNvPr>
          <p:cNvSpPr txBox="1"/>
          <p:nvPr/>
        </p:nvSpPr>
        <p:spPr>
          <a:xfrm>
            <a:off x="606490" y="250579"/>
            <a:ext cx="8668139" cy="707886"/>
          </a:xfrm>
          <a:prstGeom prst="rect">
            <a:avLst/>
          </a:prstGeom>
          <a:noFill/>
        </p:spPr>
        <p:txBody>
          <a:bodyPr wrap="square">
            <a:spAutoFit/>
          </a:bodyPr>
          <a:lstStyle/>
          <a:p>
            <a:r>
              <a:rPr lang="nl-BE" sz="4000" dirty="0"/>
              <a:t>Welk onderzoek recent gesteund?</a:t>
            </a:r>
          </a:p>
        </p:txBody>
      </p:sp>
    </p:spTree>
    <p:extLst>
      <p:ext uri="{BB962C8B-B14F-4D97-AF65-F5344CB8AC3E}">
        <p14:creationId xmlns:p14="http://schemas.microsoft.com/office/powerpoint/2010/main" val="600585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00"/>
        <p:cNvGrpSpPr/>
        <p:nvPr/>
      </p:nvGrpSpPr>
      <p:grpSpPr>
        <a:xfrm>
          <a:off x="0" y="0"/>
          <a:ext cx="0" cy="0"/>
          <a:chOff x="0" y="0"/>
          <a:chExt cx="0" cy="0"/>
        </a:xfrm>
      </p:grpSpPr>
      <p:pic>
        <p:nvPicPr>
          <p:cNvPr id="3" name="Afbeelding 2" descr="Afbeelding met hart, Graphics, logo, symbool&#10;&#10;Automatisch gegenereerde beschrijving">
            <a:extLst>
              <a:ext uri="{FF2B5EF4-FFF2-40B4-BE49-F238E27FC236}">
                <a16:creationId xmlns:a16="http://schemas.microsoft.com/office/drawing/2014/main" id="{FA46AEAA-1698-1617-8B9E-7E2E8754B9A9}"/>
              </a:ext>
            </a:extLst>
          </p:cNvPr>
          <p:cNvPicPr>
            <a:picLocks noChangeAspect="1"/>
          </p:cNvPicPr>
          <p:nvPr/>
        </p:nvPicPr>
        <p:blipFill>
          <a:blip r:embed="rId3"/>
          <a:stretch>
            <a:fillRect/>
          </a:stretch>
        </p:blipFill>
        <p:spPr>
          <a:xfrm>
            <a:off x="9301607" y="55613"/>
            <a:ext cx="3058693" cy="2162203"/>
          </a:xfrm>
          <a:prstGeom prst="rect">
            <a:avLst/>
          </a:prstGeom>
        </p:spPr>
      </p:pic>
      <p:sp>
        <p:nvSpPr>
          <p:cNvPr id="4" name="Rechthoek 3">
            <a:extLst>
              <a:ext uri="{FF2B5EF4-FFF2-40B4-BE49-F238E27FC236}">
                <a16:creationId xmlns:a16="http://schemas.microsoft.com/office/drawing/2014/main" id="{0F1DF6D0-97AE-6AC9-241C-B81FD126182F}"/>
              </a:ext>
            </a:extLst>
          </p:cNvPr>
          <p:cNvSpPr/>
          <p:nvPr/>
        </p:nvSpPr>
        <p:spPr>
          <a:xfrm>
            <a:off x="-1" y="6493397"/>
            <a:ext cx="12192001" cy="364603"/>
          </a:xfrm>
          <a:prstGeom prst="rect">
            <a:avLst/>
          </a:prstGeom>
          <a:solidFill>
            <a:srgbClr val="E53E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a:extLst>
              <a:ext uri="{FF2B5EF4-FFF2-40B4-BE49-F238E27FC236}">
                <a16:creationId xmlns:a16="http://schemas.microsoft.com/office/drawing/2014/main" id="{22EE086A-520B-A6AE-334B-1CD13B7739F0}"/>
              </a:ext>
            </a:extLst>
          </p:cNvPr>
          <p:cNvSpPr txBox="1"/>
          <p:nvPr/>
        </p:nvSpPr>
        <p:spPr>
          <a:xfrm>
            <a:off x="532435" y="370390"/>
            <a:ext cx="8769172" cy="707886"/>
          </a:xfrm>
          <a:prstGeom prst="rect">
            <a:avLst/>
          </a:prstGeom>
          <a:noFill/>
        </p:spPr>
        <p:txBody>
          <a:bodyPr wrap="square" rtlCol="0">
            <a:spAutoFit/>
          </a:bodyPr>
          <a:lstStyle/>
          <a:p>
            <a:r>
              <a:rPr lang="nl-BE" sz="4000" dirty="0"/>
              <a:t>Welk onderzoek recent gesteund?</a:t>
            </a:r>
          </a:p>
        </p:txBody>
      </p:sp>
      <p:sp>
        <p:nvSpPr>
          <p:cNvPr id="11" name="Tekstvak 10">
            <a:extLst>
              <a:ext uri="{FF2B5EF4-FFF2-40B4-BE49-F238E27FC236}">
                <a16:creationId xmlns:a16="http://schemas.microsoft.com/office/drawing/2014/main" id="{E4F8AFBA-653D-3AC1-F974-0800175DFB38}"/>
              </a:ext>
            </a:extLst>
          </p:cNvPr>
          <p:cNvSpPr txBox="1"/>
          <p:nvPr/>
        </p:nvSpPr>
        <p:spPr>
          <a:xfrm>
            <a:off x="532435" y="1569845"/>
            <a:ext cx="8919643" cy="4431983"/>
          </a:xfrm>
          <a:prstGeom prst="rect">
            <a:avLst/>
          </a:prstGeom>
          <a:noFill/>
        </p:spPr>
        <p:txBody>
          <a:bodyPr wrap="square" rtlCol="0">
            <a:spAutoFit/>
          </a:bodyPr>
          <a:lstStyle/>
          <a:p>
            <a:pPr>
              <a:lnSpc>
                <a:spcPct val="150000"/>
              </a:lnSpc>
            </a:pPr>
            <a:r>
              <a:rPr lang="nl-BE" sz="2400" dirty="0"/>
              <a:t>2023 Via Duchenne commissie DPP Nederland: 70.000 Euro</a:t>
            </a:r>
          </a:p>
          <a:p>
            <a:pPr algn="l"/>
            <a:r>
              <a:rPr lang="nl-BE" sz="2400" i="0" dirty="0">
                <a:solidFill>
                  <a:schemeClr val="tx1"/>
                </a:solidFill>
                <a:effectLst/>
                <a:latin typeface="+mj-lt"/>
                <a:cs typeface="Calibri" panose="020F0502020204030204" pitchFamily="34" charset="0"/>
              </a:rPr>
              <a:t>- </a:t>
            </a:r>
            <a:r>
              <a:rPr lang="en-US" sz="1800" b="0" i="0" u="none" strike="noStrike" baseline="0" dirty="0">
                <a:solidFill>
                  <a:srgbClr val="000000"/>
                </a:solidFill>
                <a:latin typeface="Cambria" panose="02040503050406030204" pitchFamily="18" charset="0"/>
              </a:rPr>
              <a:t>Lucy Bray (Edge Hill University), ‘Proposal to extend qualitative research on vertebral fractures in DMD’.  </a:t>
            </a:r>
            <a:r>
              <a:rPr lang="en-US" sz="1800" b="1" i="0" u="none" strike="noStrike" baseline="0" dirty="0">
                <a:solidFill>
                  <a:srgbClr val="3E06BA"/>
                </a:solidFill>
                <a:latin typeface="+mj-lt"/>
              </a:rPr>
              <a:t>IVM OSTEOPEROSE WERVELFRACTUREN</a:t>
            </a:r>
          </a:p>
          <a:p>
            <a:pPr algn="l"/>
            <a:endParaRPr lang="en-US" sz="1800" b="0" i="0" u="none" strike="noStrike" baseline="0" dirty="0">
              <a:solidFill>
                <a:srgbClr val="000000"/>
              </a:solidFill>
              <a:latin typeface="Cambria" panose="02040503050406030204" pitchFamily="18" charset="0"/>
            </a:endParaRPr>
          </a:p>
          <a:p>
            <a:pPr algn="l"/>
            <a:r>
              <a:rPr lang="nl-BE" sz="2400" i="0" dirty="0">
                <a:solidFill>
                  <a:schemeClr val="tx1"/>
                </a:solidFill>
                <a:effectLst/>
                <a:latin typeface="+mj-lt"/>
                <a:cs typeface="Calibri" panose="020F0502020204030204" pitchFamily="34" charset="0"/>
              </a:rPr>
              <a:t>- </a:t>
            </a:r>
            <a:r>
              <a:rPr lang="nl-BE" sz="1800" b="0" i="0" u="none" strike="noStrike" baseline="0" dirty="0">
                <a:solidFill>
                  <a:srgbClr val="000000"/>
                </a:solidFill>
                <a:latin typeface="Cambria" panose="02040503050406030204" pitchFamily="18" charset="0"/>
              </a:rPr>
              <a:t>Remko Goossens (Leiden University </a:t>
            </a:r>
            <a:r>
              <a:rPr lang="nl-BE" sz="1800" b="0" i="0" u="none" strike="noStrike" baseline="0" dirty="0" err="1">
                <a:solidFill>
                  <a:srgbClr val="000000"/>
                </a:solidFill>
                <a:latin typeface="Cambria" panose="02040503050406030204" pitchFamily="18" charset="0"/>
              </a:rPr>
              <a:t>Medical</a:t>
            </a:r>
            <a:r>
              <a:rPr lang="nl-BE" sz="1800" b="0" i="0" u="none" strike="noStrike" baseline="0" dirty="0">
                <a:solidFill>
                  <a:srgbClr val="000000"/>
                </a:solidFill>
                <a:latin typeface="Cambria" panose="02040503050406030204" pitchFamily="18" charset="0"/>
              </a:rPr>
              <a:t> Center), ‘In Vivo </a:t>
            </a:r>
            <a:r>
              <a:rPr lang="nl-BE" sz="1800" b="0" i="0" u="none" strike="noStrike" baseline="0" dirty="0" err="1">
                <a:solidFill>
                  <a:srgbClr val="000000"/>
                </a:solidFill>
                <a:latin typeface="Cambria" panose="02040503050406030204" pitchFamily="18" charset="0"/>
              </a:rPr>
              <a:t>validation</a:t>
            </a:r>
            <a:r>
              <a:rPr lang="nl-BE" sz="1800" b="0" i="0" u="none" strike="noStrike" baseline="0" dirty="0">
                <a:solidFill>
                  <a:srgbClr val="000000"/>
                </a:solidFill>
                <a:latin typeface="Cambria" panose="02040503050406030204" pitchFamily="18" charset="0"/>
              </a:rPr>
              <a:t> of a </a:t>
            </a:r>
            <a:r>
              <a:rPr lang="nl-BE" sz="1800" b="0" i="0" u="none" strike="noStrike" baseline="0" dirty="0" err="1">
                <a:solidFill>
                  <a:srgbClr val="000000"/>
                </a:solidFill>
                <a:latin typeface="Cambria" panose="02040503050406030204" pitchFamily="18" charset="0"/>
              </a:rPr>
              <a:t>combination</a:t>
            </a:r>
            <a:r>
              <a:rPr lang="nl-BE" sz="1800" b="0" i="0" u="none" strike="noStrike" baseline="0" dirty="0">
                <a:solidFill>
                  <a:srgbClr val="000000"/>
                </a:solidFill>
                <a:latin typeface="Cambria" panose="02040503050406030204" pitchFamily="18" charset="0"/>
              </a:rPr>
              <a:t> </a:t>
            </a:r>
            <a:r>
              <a:rPr lang="nl-BE" sz="1800" b="0" i="0" u="none" strike="noStrike" baseline="0" dirty="0" err="1">
                <a:solidFill>
                  <a:srgbClr val="000000"/>
                </a:solidFill>
                <a:latin typeface="Cambria" panose="02040503050406030204" pitchFamily="18" charset="0"/>
              </a:rPr>
              <a:t>therapy</a:t>
            </a:r>
            <a:r>
              <a:rPr lang="nl-BE" sz="1800" b="0" i="0" u="none" strike="noStrike" baseline="0" dirty="0">
                <a:solidFill>
                  <a:srgbClr val="000000"/>
                </a:solidFill>
                <a:latin typeface="Cambria" panose="02040503050406030204" pitchFamily="18" charset="0"/>
              </a:rPr>
              <a:t> of </a:t>
            </a:r>
            <a:r>
              <a:rPr lang="nl-BE" sz="1800" b="0" i="0" u="none" strike="noStrike" baseline="0" dirty="0" err="1">
                <a:solidFill>
                  <a:srgbClr val="000000"/>
                </a:solidFill>
                <a:latin typeface="Cambria" panose="02040503050406030204" pitchFamily="18" charset="0"/>
              </a:rPr>
              <a:t>antisense</a:t>
            </a:r>
            <a:r>
              <a:rPr lang="nl-BE" sz="1800" b="0" i="0" u="none" strike="noStrike" baseline="0" dirty="0">
                <a:solidFill>
                  <a:srgbClr val="000000"/>
                </a:solidFill>
                <a:latin typeface="Cambria" panose="02040503050406030204" pitchFamily="18" charset="0"/>
              </a:rPr>
              <a:t> </a:t>
            </a:r>
            <a:r>
              <a:rPr lang="nl-BE" sz="1800" b="0" i="0" u="none" strike="noStrike" baseline="0" dirty="0" err="1">
                <a:solidFill>
                  <a:srgbClr val="000000"/>
                </a:solidFill>
                <a:latin typeface="Cambria" panose="02040503050406030204" pitchFamily="18" charset="0"/>
              </a:rPr>
              <a:t>oligonucleotides</a:t>
            </a:r>
            <a:r>
              <a:rPr lang="nl-BE" sz="1800" b="0" i="0" u="none" strike="noStrike" baseline="0" dirty="0">
                <a:solidFill>
                  <a:srgbClr val="000000"/>
                </a:solidFill>
                <a:latin typeface="Cambria" panose="02040503050406030204" pitchFamily="18" charset="0"/>
              </a:rPr>
              <a:t> </a:t>
            </a:r>
            <a:r>
              <a:rPr lang="nl-BE" sz="1800" b="0" i="0" u="none" strike="noStrike" baseline="0" dirty="0" err="1">
                <a:solidFill>
                  <a:srgbClr val="000000"/>
                </a:solidFill>
                <a:latin typeface="Cambria" panose="02040503050406030204" pitchFamily="18" charset="0"/>
              </a:rPr>
              <a:t>and</a:t>
            </a:r>
            <a:r>
              <a:rPr lang="nl-BE" sz="1800" b="0" i="0" u="none" strike="noStrike" baseline="0" dirty="0">
                <a:solidFill>
                  <a:srgbClr val="000000"/>
                </a:solidFill>
                <a:latin typeface="Cambria" panose="02040503050406030204" pitchFamily="18" charset="0"/>
              </a:rPr>
              <a:t> </a:t>
            </a:r>
            <a:r>
              <a:rPr lang="nl-BE" sz="1800" b="0" i="0" u="none" strike="noStrike" baseline="0" dirty="0" err="1">
                <a:solidFill>
                  <a:srgbClr val="000000"/>
                </a:solidFill>
                <a:latin typeface="Cambria" panose="02040503050406030204" pitchFamily="18" charset="0"/>
              </a:rPr>
              <a:t>antioxidants</a:t>
            </a:r>
            <a:r>
              <a:rPr lang="nl-BE" sz="1800" b="0" i="0" u="none" strike="noStrike" baseline="0" dirty="0">
                <a:solidFill>
                  <a:srgbClr val="000000"/>
                </a:solidFill>
                <a:latin typeface="Cambria" panose="02040503050406030204" pitchFamily="18" charset="0"/>
              </a:rPr>
              <a:t> </a:t>
            </a:r>
            <a:r>
              <a:rPr lang="nl-BE" sz="1800" b="0" i="0" u="none" strike="noStrike" baseline="0" dirty="0" err="1">
                <a:solidFill>
                  <a:srgbClr val="000000"/>
                </a:solidFill>
                <a:latin typeface="Cambria" panose="02040503050406030204" pitchFamily="18" charset="0"/>
              </a:rPr>
              <a:t>for</a:t>
            </a:r>
            <a:r>
              <a:rPr lang="nl-BE" sz="1800" b="0" i="0" u="none" strike="noStrike" baseline="0" dirty="0">
                <a:solidFill>
                  <a:srgbClr val="000000"/>
                </a:solidFill>
                <a:latin typeface="Cambria" panose="02040503050406030204" pitchFamily="18" charset="0"/>
              </a:rPr>
              <a:t> Duchenne </a:t>
            </a:r>
            <a:r>
              <a:rPr lang="nl-BE" sz="1800" b="0" i="0" u="none" strike="noStrike" baseline="0" dirty="0" err="1">
                <a:solidFill>
                  <a:srgbClr val="000000"/>
                </a:solidFill>
                <a:latin typeface="Cambria" panose="02040503050406030204" pitchFamily="18" charset="0"/>
              </a:rPr>
              <a:t>muscular</a:t>
            </a:r>
            <a:r>
              <a:rPr lang="nl-BE" sz="1800" b="0" i="0" u="none" strike="noStrike" baseline="0" dirty="0">
                <a:solidFill>
                  <a:srgbClr val="000000"/>
                </a:solidFill>
                <a:latin typeface="Cambria" panose="02040503050406030204" pitchFamily="18" charset="0"/>
              </a:rPr>
              <a:t> </a:t>
            </a:r>
            <a:r>
              <a:rPr lang="nl-BE" sz="1800" b="0" i="0" u="none" strike="noStrike" baseline="0" dirty="0" err="1">
                <a:solidFill>
                  <a:srgbClr val="000000"/>
                </a:solidFill>
                <a:latin typeface="Cambria" panose="02040503050406030204" pitchFamily="18" charset="0"/>
              </a:rPr>
              <a:t>dystrophy</a:t>
            </a:r>
            <a:r>
              <a:rPr lang="nl-BE" sz="1800" b="0" i="0" u="none" strike="noStrike" baseline="0" dirty="0">
                <a:solidFill>
                  <a:srgbClr val="000000"/>
                </a:solidFill>
                <a:latin typeface="Cambria" panose="02040503050406030204" pitchFamily="18" charset="0"/>
              </a:rPr>
              <a:t>’.  </a:t>
            </a:r>
            <a:r>
              <a:rPr lang="nl-BE" sz="1800" b="1" i="0" u="none" strike="noStrike" baseline="0" dirty="0">
                <a:solidFill>
                  <a:srgbClr val="3E06BA"/>
                </a:solidFill>
                <a:latin typeface="+mj-lt"/>
              </a:rPr>
              <a:t>IVM NEXT GEN EXONSKIPPING</a:t>
            </a:r>
          </a:p>
          <a:p>
            <a:pPr algn="l"/>
            <a:endParaRPr lang="nl-BE" sz="1800" b="1" i="0" u="none" strike="noStrike" baseline="0" dirty="0">
              <a:solidFill>
                <a:srgbClr val="3E06BA"/>
              </a:solidFill>
              <a:latin typeface="+mj-lt"/>
            </a:endParaRPr>
          </a:p>
          <a:p>
            <a:pPr algn="l"/>
            <a:r>
              <a:rPr lang="nl-BE" sz="1800" i="0" dirty="0">
                <a:solidFill>
                  <a:schemeClr val="tx1"/>
                </a:solidFill>
                <a:effectLst/>
                <a:latin typeface="+mj-lt"/>
                <a:cs typeface="Calibri" panose="020F0502020204030204" pitchFamily="34" charset="0"/>
              </a:rPr>
              <a:t>- </a:t>
            </a:r>
            <a:r>
              <a:rPr lang="en-US" sz="1800" b="0" i="0" u="none" strike="noStrike" baseline="0" dirty="0">
                <a:solidFill>
                  <a:srgbClr val="000000"/>
                </a:solidFill>
                <a:latin typeface="Cambria" panose="02040503050406030204" pitchFamily="18" charset="0"/>
              </a:rPr>
              <a:t>Claire Wood (Newcastle University), ‘Sexual health and Fertility in DMD’. </a:t>
            </a:r>
          </a:p>
          <a:p>
            <a:pPr algn="l"/>
            <a:r>
              <a:rPr lang="nl-BE" sz="1800" b="0" i="0" u="none" strike="noStrike" baseline="0" dirty="0">
                <a:solidFill>
                  <a:srgbClr val="000000"/>
                </a:solidFill>
                <a:latin typeface="+mj-lt"/>
              </a:rPr>
              <a:t>  </a:t>
            </a:r>
            <a:r>
              <a:rPr lang="nl-BE" sz="1800" b="1" i="0" u="none" strike="noStrike" baseline="0" dirty="0">
                <a:solidFill>
                  <a:srgbClr val="3E06BA"/>
                </a:solidFill>
                <a:latin typeface="+mj-lt"/>
              </a:rPr>
              <a:t>IVM SEXUALITEIT EN VRUCHTBAARHEID</a:t>
            </a:r>
          </a:p>
          <a:p>
            <a:pPr algn="l"/>
            <a:endParaRPr lang="nl-BE" sz="1800" b="1" i="0" u="none" strike="noStrike" baseline="0" dirty="0">
              <a:solidFill>
                <a:srgbClr val="3E06BA"/>
              </a:solidFill>
              <a:latin typeface="Cambria" panose="02040503050406030204" pitchFamily="18" charset="0"/>
            </a:endParaRPr>
          </a:p>
          <a:p>
            <a:r>
              <a:rPr lang="nl-BE" sz="1800" b="0" i="0" u="none" strike="noStrike" baseline="0" dirty="0" err="1">
                <a:solidFill>
                  <a:srgbClr val="000000"/>
                </a:solidFill>
                <a:latin typeface="Cambria" panose="02040503050406030204" pitchFamily="18" charset="0"/>
              </a:rPr>
              <a:t>Emanuele</a:t>
            </a:r>
            <a:r>
              <a:rPr lang="nl-BE" sz="1800" b="0" i="0" u="none" strike="noStrike" baseline="0" dirty="0">
                <a:solidFill>
                  <a:srgbClr val="000000"/>
                </a:solidFill>
                <a:latin typeface="Cambria" panose="02040503050406030204" pitchFamily="18" charset="0"/>
              </a:rPr>
              <a:t> </a:t>
            </a:r>
            <a:r>
              <a:rPr lang="nl-BE" sz="1800" b="0" i="0" u="none" strike="noStrike" baseline="0" dirty="0" err="1">
                <a:solidFill>
                  <a:srgbClr val="000000"/>
                </a:solidFill>
                <a:latin typeface="Cambria" panose="02040503050406030204" pitchFamily="18" charset="0"/>
              </a:rPr>
              <a:t>Berardi</a:t>
            </a:r>
            <a:r>
              <a:rPr lang="nl-BE" sz="1800" b="0" i="0" u="none" strike="noStrike" baseline="0" dirty="0">
                <a:solidFill>
                  <a:srgbClr val="000000"/>
                </a:solidFill>
                <a:latin typeface="Cambria" panose="02040503050406030204" pitchFamily="18" charset="0"/>
              </a:rPr>
              <a:t> (KU Leuven), ‘</a:t>
            </a:r>
            <a:r>
              <a:rPr lang="nl-BE" sz="1800" b="0" i="0" u="none" strike="noStrike" baseline="0" dirty="0" err="1">
                <a:solidFill>
                  <a:srgbClr val="000000"/>
                </a:solidFill>
                <a:latin typeface="Cambria" panose="02040503050406030204" pitchFamily="18" charset="0"/>
              </a:rPr>
              <a:t>Macrophage-specific</a:t>
            </a:r>
            <a:r>
              <a:rPr lang="nl-BE" sz="1800" b="0" i="0" u="none" strike="noStrike" baseline="0" dirty="0">
                <a:solidFill>
                  <a:srgbClr val="000000"/>
                </a:solidFill>
                <a:latin typeface="Cambria" panose="02040503050406030204" pitchFamily="18" charset="0"/>
              </a:rPr>
              <a:t> </a:t>
            </a:r>
            <a:r>
              <a:rPr lang="nl-BE" sz="1800" b="0" i="0" u="none" strike="noStrike" baseline="0" dirty="0" err="1">
                <a:solidFill>
                  <a:srgbClr val="000000"/>
                </a:solidFill>
                <a:latin typeface="Cambria" panose="02040503050406030204" pitchFamily="18" charset="0"/>
              </a:rPr>
              <a:t>Glutamate</a:t>
            </a:r>
            <a:r>
              <a:rPr lang="nl-BE" sz="1800" b="0" i="0" u="none" strike="noStrike" baseline="0" dirty="0">
                <a:solidFill>
                  <a:srgbClr val="000000"/>
                </a:solidFill>
                <a:latin typeface="Cambria" panose="02040503050406030204" pitchFamily="18" charset="0"/>
              </a:rPr>
              <a:t> dehydrogenase 1(Glud1) as </a:t>
            </a:r>
            <a:r>
              <a:rPr lang="nl-BE" sz="1800" b="0" i="0" u="none" strike="noStrike" baseline="0" dirty="0" err="1">
                <a:solidFill>
                  <a:srgbClr val="000000"/>
                </a:solidFill>
                <a:latin typeface="Cambria" panose="02040503050406030204" pitchFamily="18" charset="0"/>
              </a:rPr>
              <a:t>therapeutic</a:t>
            </a:r>
            <a:r>
              <a:rPr lang="nl-BE" sz="1800" b="0" i="0" u="none" strike="noStrike" baseline="0" dirty="0">
                <a:solidFill>
                  <a:srgbClr val="000000"/>
                </a:solidFill>
                <a:latin typeface="Cambria" panose="02040503050406030204" pitchFamily="18" charset="0"/>
              </a:rPr>
              <a:t> target </a:t>
            </a:r>
            <a:r>
              <a:rPr lang="nl-BE" sz="1800" b="0" i="0" u="none" strike="noStrike" baseline="0" dirty="0" err="1">
                <a:solidFill>
                  <a:srgbClr val="000000"/>
                </a:solidFill>
                <a:latin typeface="Cambria" panose="02040503050406030204" pitchFamily="18" charset="0"/>
              </a:rPr>
              <a:t>for</a:t>
            </a:r>
            <a:r>
              <a:rPr lang="nl-BE" sz="1800" b="0" i="0" u="none" strike="noStrike" baseline="0" dirty="0">
                <a:solidFill>
                  <a:srgbClr val="000000"/>
                </a:solidFill>
                <a:latin typeface="Cambria" panose="02040503050406030204" pitchFamily="18" charset="0"/>
              </a:rPr>
              <a:t> </a:t>
            </a:r>
            <a:r>
              <a:rPr lang="nl-BE" sz="1800" b="0" i="0" u="none" strike="noStrike" baseline="0" dirty="0" err="1">
                <a:solidFill>
                  <a:srgbClr val="000000"/>
                </a:solidFill>
                <a:latin typeface="Cambria" panose="02040503050406030204" pitchFamily="18" charset="0"/>
              </a:rPr>
              <a:t>the</a:t>
            </a:r>
            <a:r>
              <a:rPr lang="nl-BE" sz="1800" b="0" i="0" u="none" strike="noStrike" baseline="0" dirty="0">
                <a:solidFill>
                  <a:srgbClr val="000000"/>
                </a:solidFill>
                <a:latin typeface="Cambria" panose="02040503050406030204" pitchFamily="18" charset="0"/>
              </a:rPr>
              <a:t> treatment of Duchenne </a:t>
            </a:r>
            <a:r>
              <a:rPr lang="nl-BE" sz="1800" b="0" i="0" u="none" strike="noStrike" baseline="0" dirty="0" err="1">
                <a:solidFill>
                  <a:srgbClr val="000000"/>
                </a:solidFill>
                <a:latin typeface="Cambria" panose="02040503050406030204" pitchFamily="18" charset="0"/>
              </a:rPr>
              <a:t>muscular</a:t>
            </a:r>
            <a:r>
              <a:rPr lang="nl-BE" sz="1800" b="0" i="0" u="none" strike="noStrike" baseline="0" dirty="0">
                <a:solidFill>
                  <a:srgbClr val="000000"/>
                </a:solidFill>
                <a:latin typeface="Cambria" panose="02040503050406030204" pitchFamily="18" charset="0"/>
              </a:rPr>
              <a:t> </a:t>
            </a:r>
            <a:r>
              <a:rPr lang="nl-BE" sz="1800" b="0" i="0" u="none" strike="noStrike" baseline="0" dirty="0" err="1">
                <a:solidFill>
                  <a:srgbClr val="000000"/>
                </a:solidFill>
                <a:latin typeface="Cambria" panose="02040503050406030204" pitchFamily="18" charset="0"/>
              </a:rPr>
              <a:t>dystrophy</a:t>
            </a:r>
            <a:r>
              <a:rPr lang="nl-BE" sz="1800" b="0" i="0" u="none" strike="noStrike" baseline="0" dirty="0">
                <a:solidFill>
                  <a:srgbClr val="000000"/>
                </a:solidFill>
                <a:latin typeface="Cambria" panose="02040503050406030204" pitchFamily="18" charset="0"/>
              </a:rPr>
              <a:t>’. </a:t>
            </a:r>
          </a:p>
          <a:p>
            <a:r>
              <a:rPr lang="nl-BE" sz="1800" b="1" i="0" u="none" strike="noStrike" baseline="0" dirty="0">
                <a:solidFill>
                  <a:srgbClr val="3E06BA"/>
                </a:solidFill>
                <a:latin typeface="+mj-lt"/>
              </a:rPr>
              <a:t>IVM NIEUWE POTENTIELE BEHANDELINGSSTRATEGIE</a:t>
            </a:r>
            <a:endParaRPr lang="nl-BE" sz="1800" dirty="0">
              <a:latin typeface="+mj-lt"/>
            </a:endParaRPr>
          </a:p>
        </p:txBody>
      </p:sp>
    </p:spTree>
    <p:extLst>
      <p:ext uri="{BB962C8B-B14F-4D97-AF65-F5344CB8AC3E}">
        <p14:creationId xmlns:p14="http://schemas.microsoft.com/office/powerpoint/2010/main" val="3419928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00"/>
        <p:cNvGrpSpPr/>
        <p:nvPr/>
      </p:nvGrpSpPr>
      <p:grpSpPr>
        <a:xfrm>
          <a:off x="0" y="0"/>
          <a:ext cx="0" cy="0"/>
          <a:chOff x="0" y="0"/>
          <a:chExt cx="0" cy="0"/>
        </a:xfrm>
      </p:grpSpPr>
      <p:pic>
        <p:nvPicPr>
          <p:cNvPr id="3" name="Afbeelding 2" descr="Afbeelding met hart, Graphics, logo, symbool&#10;&#10;Automatisch gegenereerde beschrijving">
            <a:extLst>
              <a:ext uri="{FF2B5EF4-FFF2-40B4-BE49-F238E27FC236}">
                <a16:creationId xmlns:a16="http://schemas.microsoft.com/office/drawing/2014/main" id="{FA46AEAA-1698-1617-8B9E-7E2E8754B9A9}"/>
              </a:ext>
            </a:extLst>
          </p:cNvPr>
          <p:cNvPicPr>
            <a:picLocks noChangeAspect="1"/>
          </p:cNvPicPr>
          <p:nvPr/>
        </p:nvPicPr>
        <p:blipFill>
          <a:blip r:embed="rId3"/>
          <a:stretch>
            <a:fillRect/>
          </a:stretch>
        </p:blipFill>
        <p:spPr>
          <a:xfrm>
            <a:off x="9301607" y="55613"/>
            <a:ext cx="3058693" cy="2162203"/>
          </a:xfrm>
          <a:prstGeom prst="rect">
            <a:avLst/>
          </a:prstGeom>
        </p:spPr>
      </p:pic>
      <p:sp>
        <p:nvSpPr>
          <p:cNvPr id="4" name="Rechthoek 3">
            <a:extLst>
              <a:ext uri="{FF2B5EF4-FFF2-40B4-BE49-F238E27FC236}">
                <a16:creationId xmlns:a16="http://schemas.microsoft.com/office/drawing/2014/main" id="{0F1DF6D0-97AE-6AC9-241C-B81FD126182F}"/>
              </a:ext>
            </a:extLst>
          </p:cNvPr>
          <p:cNvSpPr/>
          <p:nvPr/>
        </p:nvSpPr>
        <p:spPr>
          <a:xfrm>
            <a:off x="-1" y="6493397"/>
            <a:ext cx="12192001" cy="364603"/>
          </a:xfrm>
          <a:prstGeom prst="rect">
            <a:avLst/>
          </a:prstGeom>
          <a:solidFill>
            <a:srgbClr val="E53E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a:extLst>
              <a:ext uri="{FF2B5EF4-FFF2-40B4-BE49-F238E27FC236}">
                <a16:creationId xmlns:a16="http://schemas.microsoft.com/office/drawing/2014/main" id="{22EE086A-520B-A6AE-334B-1CD13B7739F0}"/>
              </a:ext>
            </a:extLst>
          </p:cNvPr>
          <p:cNvSpPr txBox="1"/>
          <p:nvPr/>
        </p:nvSpPr>
        <p:spPr>
          <a:xfrm>
            <a:off x="532435" y="370390"/>
            <a:ext cx="8769172" cy="707886"/>
          </a:xfrm>
          <a:prstGeom prst="rect">
            <a:avLst/>
          </a:prstGeom>
          <a:noFill/>
        </p:spPr>
        <p:txBody>
          <a:bodyPr wrap="square" rtlCol="0">
            <a:spAutoFit/>
          </a:bodyPr>
          <a:lstStyle/>
          <a:p>
            <a:r>
              <a:rPr lang="nl-BE" sz="4000" dirty="0"/>
              <a:t>Welk onderzoek recent gesteund?</a:t>
            </a:r>
          </a:p>
        </p:txBody>
      </p:sp>
      <p:sp>
        <p:nvSpPr>
          <p:cNvPr id="11" name="Tekstvak 10">
            <a:extLst>
              <a:ext uri="{FF2B5EF4-FFF2-40B4-BE49-F238E27FC236}">
                <a16:creationId xmlns:a16="http://schemas.microsoft.com/office/drawing/2014/main" id="{E4F8AFBA-653D-3AC1-F974-0800175DFB38}"/>
              </a:ext>
            </a:extLst>
          </p:cNvPr>
          <p:cNvSpPr txBox="1"/>
          <p:nvPr/>
        </p:nvSpPr>
        <p:spPr>
          <a:xfrm>
            <a:off x="532435" y="1569845"/>
            <a:ext cx="8919643" cy="4380623"/>
          </a:xfrm>
          <a:prstGeom prst="rect">
            <a:avLst/>
          </a:prstGeom>
          <a:noFill/>
        </p:spPr>
        <p:txBody>
          <a:bodyPr wrap="square" rtlCol="0">
            <a:spAutoFit/>
          </a:bodyPr>
          <a:lstStyle/>
          <a:p>
            <a:pPr>
              <a:lnSpc>
                <a:spcPct val="150000"/>
              </a:lnSpc>
            </a:pPr>
            <a:r>
              <a:rPr lang="nl-BE" sz="2400" dirty="0"/>
              <a:t>2023 VUB FONDS : 30.000 Euro </a:t>
            </a:r>
          </a:p>
          <a:p>
            <a:pPr>
              <a:lnSpc>
                <a:spcPct val="150000"/>
              </a:lnSpc>
            </a:pPr>
            <a:r>
              <a:rPr lang="nl-BE" sz="1800" b="1" dirty="0">
                <a:latin typeface="Cambria" panose="02040503050406030204" pitchFamily="18" charset="0"/>
                <a:ea typeface="Cambria" panose="02040503050406030204" pitchFamily="18" charset="0"/>
              </a:rPr>
              <a:t>-Onderzoek gentherapie Prof. </a:t>
            </a:r>
            <a:r>
              <a:rPr lang="nl-BE" sz="1800" b="1" dirty="0" err="1">
                <a:latin typeface="Cambria" panose="02040503050406030204" pitchFamily="18" charset="0"/>
                <a:ea typeface="Cambria" panose="02040503050406030204" pitchFamily="18" charset="0"/>
              </a:rPr>
              <a:t>VandenDriessche</a:t>
            </a:r>
            <a:endParaRPr lang="nl-BE" sz="1800" b="1" dirty="0">
              <a:latin typeface="Cambria" panose="02040503050406030204" pitchFamily="18" charset="0"/>
              <a:ea typeface="Cambria" panose="02040503050406030204" pitchFamily="18" charset="0"/>
            </a:endParaRPr>
          </a:p>
          <a:p>
            <a:pPr>
              <a:lnSpc>
                <a:spcPct val="150000"/>
              </a:lnSpc>
            </a:pPr>
            <a:r>
              <a:rPr lang="nl-BE" sz="2400" dirty="0">
                <a:latin typeface="+mj-lt"/>
              </a:rPr>
              <a:t>2022-2023: </a:t>
            </a:r>
            <a:r>
              <a:rPr lang="nl-BE" sz="2400" dirty="0" err="1">
                <a:latin typeface="+mj-lt"/>
              </a:rPr>
              <a:t>KanGo</a:t>
            </a:r>
            <a:r>
              <a:rPr lang="nl-BE" sz="2400" dirty="0">
                <a:latin typeface="+mj-lt"/>
              </a:rPr>
              <a:t>! Fonds (KUL)</a:t>
            </a:r>
          </a:p>
          <a:p>
            <a:pPr algn="l" fontAlgn="base"/>
            <a:r>
              <a:rPr lang="nl-BE" sz="2400" dirty="0">
                <a:latin typeface="+mj-lt"/>
              </a:rPr>
              <a:t>-</a:t>
            </a:r>
            <a:r>
              <a:rPr lang="nl-NL" sz="1800" b="1" i="0" dirty="0">
                <a:solidFill>
                  <a:schemeClr val="tx1"/>
                </a:solidFill>
                <a:effectLst/>
                <a:latin typeface="Cambria" panose="02040503050406030204" pitchFamily="18" charset="0"/>
                <a:ea typeface="Cambria" panose="02040503050406030204" pitchFamily="18" charset="0"/>
              </a:rPr>
              <a:t>Project prof. Bart </a:t>
            </a:r>
            <a:r>
              <a:rPr lang="nl-NL" sz="1800" b="1" i="0" dirty="0" err="1">
                <a:solidFill>
                  <a:schemeClr val="tx1"/>
                </a:solidFill>
                <a:effectLst/>
                <a:latin typeface="Cambria" panose="02040503050406030204" pitchFamily="18" charset="0"/>
                <a:ea typeface="Cambria" panose="02040503050406030204" pitchFamily="18" charset="0"/>
              </a:rPr>
              <a:t>Vrijsen</a:t>
            </a:r>
            <a:r>
              <a:rPr lang="nl-NL" sz="1800" b="1" i="0" dirty="0">
                <a:solidFill>
                  <a:schemeClr val="tx1"/>
                </a:solidFill>
                <a:effectLst/>
                <a:latin typeface="Cambria" panose="02040503050406030204" pitchFamily="18" charset="0"/>
                <a:ea typeface="Cambria" panose="02040503050406030204" pitchFamily="18" charset="0"/>
              </a:rPr>
              <a:t> : slaapstudie in ‘thuis setting’</a:t>
            </a:r>
            <a:endParaRPr lang="nl-NL" sz="1800" b="0" i="0" dirty="0">
              <a:solidFill>
                <a:schemeClr val="tx1"/>
              </a:solidFill>
              <a:effectLst/>
              <a:latin typeface="Cambria" panose="02040503050406030204" pitchFamily="18" charset="0"/>
              <a:ea typeface="Cambria" panose="02040503050406030204" pitchFamily="18" charset="0"/>
            </a:endParaRPr>
          </a:p>
          <a:p>
            <a:pPr algn="l" fontAlgn="base"/>
            <a:r>
              <a:rPr lang="nl-NL" sz="1800" b="1" dirty="0">
                <a:solidFill>
                  <a:srgbClr val="3E06BA"/>
                </a:solidFill>
                <a:effectLst/>
              </a:rPr>
              <a:t>Project in belang van uitbouw van </a:t>
            </a:r>
            <a:r>
              <a:rPr lang="nl-NL" sz="1800" b="1" dirty="0" err="1">
                <a:solidFill>
                  <a:srgbClr val="3E06BA"/>
                </a:solidFill>
                <a:effectLst/>
              </a:rPr>
              <a:t>adultcare</a:t>
            </a:r>
            <a:r>
              <a:rPr lang="nl-NL" sz="1800" b="1" dirty="0">
                <a:solidFill>
                  <a:srgbClr val="3E06BA"/>
                </a:solidFill>
                <a:effectLst/>
              </a:rPr>
              <a:t>, samenwerking </a:t>
            </a:r>
            <a:r>
              <a:rPr lang="nl-NL" sz="1800" b="1" dirty="0" err="1">
                <a:solidFill>
                  <a:srgbClr val="3E06BA"/>
                </a:solidFill>
                <a:effectLst/>
              </a:rPr>
              <a:t>Rondoufonds</a:t>
            </a:r>
            <a:r>
              <a:rPr lang="nl-NL" sz="1800" b="1" dirty="0">
                <a:solidFill>
                  <a:srgbClr val="3E06BA"/>
                </a:solidFill>
                <a:effectLst/>
              </a:rPr>
              <a:t>.</a:t>
            </a:r>
          </a:p>
          <a:p>
            <a:pPr algn="l" fontAlgn="base"/>
            <a:endParaRPr lang="nl-NL" sz="1800" b="1" dirty="0">
              <a:solidFill>
                <a:srgbClr val="3E06BA"/>
              </a:solidFill>
            </a:endParaRPr>
          </a:p>
          <a:p>
            <a:pPr algn="l" fontAlgn="base"/>
            <a:r>
              <a:rPr lang="nl-BE" sz="2400" dirty="0">
                <a:latin typeface="+mj-lt"/>
              </a:rPr>
              <a:t>-</a:t>
            </a:r>
            <a:r>
              <a:rPr lang="nl-NL" sz="1800" b="1" i="0" dirty="0">
                <a:solidFill>
                  <a:schemeClr val="tx1"/>
                </a:solidFill>
                <a:effectLst/>
                <a:latin typeface="Cambria" panose="02040503050406030204" pitchFamily="18" charset="0"/>
                <a:ea typeface="Cambria" panose="02040503050406030204" pitchFamily="18" charset="0"/>
              </a:rPr>
              <a:t>PhD </a:t>
            </a:r>
            <a:r>
              <a:rPr lang="nl-NL" sz="1800" b="1" i="0" dirty="0" err="1">
                <a:solidFill>
                  <a:schemeClr val="tx1"/>
                </a:solidFill>
                <a:effectLst/>
                <a:latin typeface="Cambria" panose="02040503050406030204" pitchFamily="18" charset="0"/>
                <a:ea typeface="Cambria" panose="02040503050406030204" pitchFamily="18" charset="0"/>
              </a:rPr>
              <a:t>Docoraat</a:t>
            </a:r>
            <a:r>
              <a:rPr lang="nl-NL" sz="1800" b="1" i="0" dirty="0">
                <a:solidFill>
                  <a:schemeClr val="tx1"/>
                </a:solidFill>
                <a:effectLst/>
                <a:latin typeface="Cambria" panose="02040503050406030204" pitchFamily="18" charset="0"/>
                <a:ea typeface="Cambria" panose="02040503050406030204" pitchFamily="18" charset="0"/>
              </a:rPr>
              <a:t> Jasmine </a:t>
            </a:r>
            <a:r>
              <a:rPr lang="nl-NL" sz="1800" b="1" i="0" dirty="0" err="1">
                <a:solidFill>
                  <a:schemeClr val="tx1"/>
                </a:solidFill>
                <a:effectLst/>
                <a:latin typeface="Cambria" panose="02040503050406030204" pitchFamily="18" charset="0"/>
                <a:ea typeface="Cambria" panose="02040503050406030204" pitchFamily="18" charset="0"/>
              </a:rPr>
              <a:t>Hoskens</a:t>
            </a:r>
            <a:r>
              <a:rPr lang="nl-NL" sz="1800" b="1" i="0" dirty="0">
                <a:solidFill>
                  <a:schemeClr val="tx1"/>
                </a:solidFill>
                <a:effectLst/>
                <a:latin typeface="Cambria" panose="02040503050406030204" pitchFamily="18" charset="0"/>
                <a:ea typeface="Cambria" panose="02040503050406030204" pitchFamily="18" charset="0"/>
              </a:rPr>
              <a:t>:  Definiëren van uitkomstmaten bij heel jonge </a:t>
            </a:r>
            <a:r>
              <a:rPr lang="nl-NL" sz="1800" b="1" i="0" dirty="0" err="1">
                <a:solidFill>
                  <a:schemeClr val="tx1"/>
                </a:solidFill>
                <a:effectLst/>
                <a:latin typeface="Cambria" panose="02040503050406030204" pitchFamily="18" charset="0"/>
                <a:ea typeface="Cambria" panose="02040503050406030204" pitchFamily="18" charset="0"/>
              </a:rPr>
              <a:t>Duchenners</a:t>
            </a:r>
            <a:r>
              <a:rPr lang="nl-NL" sz="1800" b="1" i="0" dirty="0">
                <a:solidFill>
                  <a:schemeClr val="tx1"/>
                </a:solidFill>
                <a:effectLst/>
                <a:latin typeface="Cambria" panose="02040503050406030204" pitchFamily="18" charset="0"/>
                <a:ea typeface="Cambria" panose="02040503050406030204" pitchFamily="18" charset="0"/>
              </a:rPr>
              <a:t>. </a:t>
            </a:r>
            <a:r>
              <a:rPr lang="nl-NL" sz="1800" b="1" i="0" dirty="0">
                <a:solidFill>
                  <a:srgbClr val="3E06BA"/>
                </a:solidFill>
                <a:effectLst/>
                <a:latin typeface="Cambria" panose="02040503050406030204" pitchFamily="18" charset="0"/>
                <a:ea typeface="Cambria" panose="02040503050406030204" pitchFamily="18" charset="0"/>
              </a:rPr>
              <a:t>IVM effecten meten trial op jonge kinderen met Duchenne</a:t>
            </a:r>
          </a:p>
          <a:p>
            <a:pPr algn="l" fontAlgn="base"/>
            <a:endParaRPr lang="nl-NL" sz="1800" b="1" dirty="0">
              <a:solidFill>
                <a:srgbClr val="3E06BA"/>
              </a:solidFill>
              <a:latin typeface="Cambria" panose="02040503050406030204" pitchFamily="18" charset="0"/>
              <a:ea typeface="Cambria" panose="02040503050406030204" pitchFamily="18" charset="0"/>
            </a:endParaRPr>
          </a:p>
          <a:p>
            <a:pPr>
              <a:lnSpc>
                <a:spcPct val="150000"/>
              </a:lnSpc>
            </a:pPr>
            <a:r>
              <a:rPr lang="nl-BE" sz="2400" dirty="0">
                <a:latin typeface="+mj-lt"/>
              </a:rPr>
              <a:t>2022-2023:HUDERF (Brussel) </a:t>
            </a:r>
            <a:r>
              <a:rPr lang="pt-BR" sz="1800" b="1" i="0" dirty="0">
                <a:solidFill>
                  <a:schemeClr val="tx1"/>
                </a:solidFill>
                <a:effectLst/>
                <a:latin typeface="Cambria" panose="02040503050406030204" pitchFamily="18" charset="0"/>
                <a:ea typeface="Cambria" panose="02040503050406030204" pitchFamily="18" charset="0"/>
              </a:rPr>
              <a:t>Nicolas Deconick: Duchene Gait Project</a:t>
            </a:r>
          </a:p>
          <a:p>
            <a:pPr>
              <a:lnSpc>
                <a:spcPct val="150000"/>
              </a:lnSpc>
            </a:pPr>
            <a:r>
              <a:rPr lang="nl-NL" sz="1800" b="1" i="0" dirty="0">
                <a:solidFill>
                  <a:srgbClr val="3E06BA"/>
                </a:solidFill>
                <a:effectLst/>
                <a:latin typeface="Cambria" panose="02040503050406030204" pitchFamily="18" charset="0"/>
                <a:ea typeface="Cambria" panose="02040503050406030204" pitchFamily="18" charset="0"/>
              </a:rPr>
              <a:t>IVM betrouwbare ontwikkelen uitkomstmaten voor opvolgen  trials (3D beeld)</a:t>
            </a:r>
            <a:endParaRPr lang="nl-BE" sz="18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98401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00"/>
        <p:cNvGrpSpPr/>
        <p:nvPr/>
      </p:nvGrpSpPr>
      <p:grpSpPr>
        <a:xfrm>
          <a:off x="0" y="0"/>
          <a:ext cx="0" cy="0"/>
          <a:chOff x="0" y="0"/>
          <a:chExt cx="0" cy="0"/>
        </a:xfrm>
      </p:grpSpPr>
      <p:pic>
        <p:nvPicPr>
          <p:cNvPr id="3" name="Afbeelding 2" descr="Afbeelding met hart, Graphics, logo, symbool&#10;&#10;Automatisch gegenereerde beschrijving">
            <a:extLst>
              <a:ext uri="{FF2B5EF4-FFF2-40B4-BE49-F238E27FC236}">
                <a16:creationId xmlns:a16="http://schemas.microsoft.com/office/drawing/2014/main" id="{FA46AEAA-1698-1617-8B9E-7E2E8754B9A9}"/>
              </a:ext>
            </a:extLst>
          </p:cNvPr>
          <p:cNvPicPr>
            <a:picLocks noChangeAspect="1"/>
          </p:cNvPicPr>
          <p:nvPr/>
        </p:nvPicPr>
        <p:blipFill>
          <a:blip r:embed="rId3"/>
          <a:stretch>
            <a:fillRect/>
          </a:stretch>
        </p:blipFill>
        <p:spPr>
          <a:xfrm>
            <a:off x="9301607" y="55613"/>
            <a:ext cx="3058693" cy="2162203"/>
          </a:xfrm>
          <a:prstGeom prst="rect">
            <a:avLst/>
          </a:prstGeom>
        </p:spPr>
      </p:pic>
      <p:sp>
        <p:nvSpPr>
          <p:cNvPr id="4" name="Rechthoek 3">
            <a:extLst>
              <a:ext uri="{FF2B5EF4-FFF2-40B4-BE49-F238E27FC236}">
                <a16:creationId xmlns:a16="http://schemas.microsoft.com/office/drawing/2014/main" id="{0F1DF6D0-97AE-6AC9-241C-B81FD126182F}"/>
              </a:ext>
            </a:extLst>
          </p:cNvPr>
          <p:cNvSpPr/>
          <p:nvPr/>
        </p:nvSpPr>
        <p:spPr>
          <a:xfrm>
            <a:off x="-1" y="6493397"/>
            <a:ext cx="12192001" cy="364603"/>
          </a:xfrm>
          <a:prstGeom prst="rect">
            <a:avLst/>
          </a:prstGeom>
          <a:solidFill>
            <a:srgbClr val="E53E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a:extLst>
              <a:ext uri="{FF2B5EF4-FFF2-40B4-BE49-F238E27FC236}">
                <a16:creationId xmlns:a16="http://schemas.microsoft.com/office/drawing/2014/main" id="{22EE086A-520B-A6AE-334B-1CD13B7739F0}"/>
              </a:ext>
            </a:extLst>
          </p:cNvPr>
          <p:cNvSpPr txBox="1"/>
          <p:nvPr/>
        </p:nvSpPr>
        <p:spPr>
          <a:xfrm>
            <a:off x="532435" y="370390"/>
            <a:ext cx="8769172" cy="707886"/>
          </a:xfrm>
          <a:prstGeom prst="rect">
            <a:avLst/>
          </a:prstGeom>
          <a:noFill/>
        </p:spPr>
        <p:txBody>
          <a:bodyPr wrap="square" rtlCol="0">
            <a:spAutoFit/>
          </a:bodyPr>
          <a:lstStyle/>
          <a:p>
            <a:r>
              <a:rPr lang="nl-BE" sz="4000" dirty="0"/>
              <a:t>Kunnen we dit alleen?</a:t>
            </a:r>
          </a:p>
        </p:txBody>
      </p:sp>
      <p:sp>
        <p:nvSpPr>
          <p:cNvPr id="11" name="Tekstvak 10">
            <a:extLst>
              <a:ext uri="{FF2B5EF4-FFF2-40B4-BE49-F238E27FC236}">
                <a16:creationId xmlns:a16="http://schemas.microsoft.com/office/drawing/2014/main" id="{E4F8AFBA-653D-3AC1-F974-0800175DFB38}"/>
              </a:ext>
            </a:extLst>
          </p:cNvPr>
          <p:cNvSpPr txBox="1"/>
          <p:nvPr/>
        </p:nvSpPr>
        <p:spPr>
          <a:xfrm>
            <a:off x="532435" y="1290455"/>
            <a:ext cx="8919643" cy="2677656"/>
          </a:xfrm>
          <a:prstGeom prst="rect">
            <a:avLst/>
          </a:prstGeom>
          <a:noFill/>
        </p:spPr>
        <p:txBody>
          <a:bodyPr wrap="square" rtlCol="0">
            <a:spAutoFit/>
          </a:bodyPr>
          <a:lstStyle/>
          <a:p>
            <a:pPr algn="ctr">
              <a:lnSpc>
                <a:spcPct val="150000"/>
              </a:lnSpc>
            </a:pPr>
            <a:r>
              <a:rPr lang="nl-BE" sz="2400" dirty="0"/>
              <a:t>NEE, we hebben iedereen nodig!</a:t>
            </a:r>
          </a:p>
          <a:p>
            <a:pPr>
              <a:lnSpc>
                <a:spcPct val="150000"/>
              </a:lnSpc>
            </a:pPr>
            <a:endParaRPr lang="nl-BE" sz="2400" i="0" dirty="0">
              <a:solidFill>
                <a:schemeClr val="tx1"/>
              </a:solidFill>
              <a:effectLst/>
              <a:latin typeface="+mj-lt"/>
              <a:cs typeface="Calibri" panose="020F0502020204030204" pitchFamily="34" charset="0"/>
            </a:endParaRPr>
          </a:p>
          <a:p>
            <a:pPr marL="342900" indent="-342900">
              <a:lnSpc>
                <a:spcPct val="150000"/>
              </a:lnSpc>
              <a:buFont typeface="Wingdings" panose="05000000000000000000" pitchFamily="2" charset="2"/>
              <a:buChar char="ü"/>
            </a:pPr>
            <a:endParaRPr lang="nl-BE" sz="2400" dirty="0">
              <a:solidFill>
                <a:schemeClr val="tx1"/>
              </a:solidFill>
              <a:latin typeface="+mj-lt"/>
            </a:endParaRPr>
          </a:p>
          <a:p>
            <a:pPr>
              <a:lnSpc>
                <a:spcPct val="150000"/>
              </a:lnSpc>
            </a:pPr>
            <a:r>
              <a:rPr lang="nl-BE" sz="2400" dirty="0">
                <a:solidFill>
                  <a:schemeClr val="tx1"/>
                </a:solidFill>
                <a:latin typeface="+mj-lt"/>
              </a:rPr>
              <a:t>	</a:t>
            </a:r>
            <a:endParaRPr lang="nl-BE" sz="2400" dirty="0">
              <a:solidFill>
                <a:schemeClr val="tx1"/>
              </a:solidFill>
            </a:endParaRPr>
          </a:p>
          <a:p>
            <a:endParaRPr lang="nl-BE" sz="2400" dirty="0"/>
          </a:p>
        </p:txBody>
      </p:sp>
      <p:pic>
        <p:nvPicPr>
          <p:cNvPr id="5" name="Afbeelding 4">
            <a:extLst>
              <a:ext uri="{FF2B5EF4-FFF2-40B4-BE49-F238E27FC236}">
                <a16:creationId xmlns:a16="http://schemas.microsoft.com/office/drawing/2014/main" id="{C33C0214-57DD-845A-6554-D818087D37F2}"/>
              </a:ext>
            </a:extLst>
          </p:cNvPr>
          <p:cNvPicPr>
            <a:picLocks noChangeAspect="1"/>
          </p:cNvPicPr>
          <p:nvPr/>
        </p:nvPicPr>
        <p:blipFill>
          <a:blip r:embed="rId4"/>
          <a:stretch>
            <a:fillRect/>
          </a:stretch>
        </p:blipFill>
        <p:spPr>
          <a:xfrm>
            <a:off x="1812461" y="2182898"/>
            <a:ext cx="6359590" cy="3994784"/>
          </a:xfrm>
          <a:prstGeom prst="rect">
            <a:avLst/>
          </a:prstGeom>
        </p:spPr>
      </p:pic>
    </p:spTree>
    <p:extLst>
      <p:ext uri="{BB962C8B-B14F-4D97-AF65-F5344CB8AC3E}">
        <p14:creationId xmlns:p14="http://schemas.microsoft.com/office/powerpoint/2010/main" val="1493604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00"/>
        <p:cNvGrpSpPr/>
        <p:nvPr/>
      </p:nvGrpSpPr>
      <p:grpSpPr>
        <a:xfrm>
          <a:off x="0" y="0"/>
          <a:ext cx="0" cy="0"/>
          <a:chOff x="0" y="0"/>
          <a:chExt cx="0" cy="0"/>
        </a:xfrm>
      </p:grpSpPr>
      <p:pic>
        <p:nvPicPr>
          <p:cNvPr id="3" name="Afbeelding 2" descr="Afbeelding met hart, Graphics, logo, symbool&#10;&#10;Automatisch gegenereerde beschrijving">
            <a:extLst>
              <a:ext uri="{FF2B5EF4-FFF2-40B4-BE49-F238E27FC236}">
                <a16:creationId xmlns:a16="http://schemas.microsoft.com/office/drawing/2014/main" id="{FA46AEAA-1698-1617-8B9E-7E2E8754B9A9}"/>
              </a:ext>
            </a:extLst>
          </p:cNvPr>
          <p:cNvPicPr>
            <a:picLocks noChangeAspect="1"/>
          </p:cNvPicPr>
          <p:nvPr/>
        </p:nvPicPr>
        <p:blipFill>
          <a:blip r:embed="rId3"/>
          <a:stretch>
            <a:fillRect/>
          </a:stretch>
        </p:blipFill>
        <p:spPr>
          <a:xfrm>
            <a:off x="9301607" y="55613"/>
            <a:ext cx="3058693" cy="2162203"/>
          </a:xfrm>
          <a:prstGeom prst="rect">
            <a:avLst/>
          </a:prstGeom>
        </p:spPr>
      </p:pic>
      <p:sp>
        <p:nvSpPr>
          <p:cNvPr id="4" name="Rechthoek 3">
            <a:extLst>
              <a:ext uri="{FF2B5EF4-FFF2-40B4-BE49-F238E27FC236}">
                <a16:creationId xmlns:a16="http://schemas.microsoft.com/office/drawing/2014/main" id="{0F1DF6D0-97AE-6AC9-241C-B81FD126182F}"/>
              </a:ext>
            </a:extLst>
          </p:cNvPr>
          <p:cNvSpPr/>
          <p:nvPr/>
        </p:nvSpPr>
        <p:spPr>
          <a:xfrm>
            <a:off x="-1" y="6493397"/>
            <a:ext cx="12192001" cy="364603"/>
          </a:xfrm>
          <a:prstGeom prst="rect">
            <a:avLst/>
          </a:prstGeom>
          <a:solidFill>
            <a:srgbClr val="E53E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a:extLst>
              <a:ext uri="{FF2B5EF4-FFF2-40B4-BE49-F238E27FC236}">
                <a16:creationId xmlns:a16="http://schemas.microsoft.com/office/drawing/2014/main" id="{22EE086A-520B-A6AE-334B-1CD13B7739F0}"/>
              </a:ext>
            </a:extLst>
          </p:cNvPr>
          <p:cNvSpPr txBox="1"/>
          <p:nvPr/>
        </p:nvSpPr>
        <p:spPr>
          <a:xfrm>
            <a:off x="532435" y="370390"/>
            <a:ext cx="8769172" cy="707886"/>
          </a:xfrm>
          <a:prstGeom prst="rect">
            <a:avLst/>
          </a:prstGeom>
          <a:noFill/>
        </p:spPr>
        <p:txBody>
          <a:bodyPr wrap="square" rtlCol="0">
            <a:spAutoFit/>
          </a:bodyPr>
          <a:lstStyle/>
          <a:p>
            <a:r>
              <a:rPr lang="nl-BE" sz="4000" dirty="0"/>
              <a:t>Wie zijn wij?</a:t>
            </a:r>
          </a:p>
        </p:txBody>
      </p:sp>
      <p:sp>
        <p:nvSpPr>
          <p:cNvPr id="11" name="Tekstvak 10">
            <a:extLst>
              <a:ext uri="{FF2B5EF4-FFF2-40B4-BE49-F238E27FC236}">
                <a16:creationId xmlns:a16="http://schemas.microsoft.com/office/drawing/2014/main" id="{E4F8AFBA-653D-3AC1-F974-0800175DFB38}"/>
              </a:ext>
            </a:extLst>
          </p:cNvPr>
          <p:cNvSpPr txBox="1"/>
          <p:nvPr/>
        </p:nvSpPr>
        <p:spPr>
          <a:xfrm>
            <a:off x="532435" y="1921397"/>
            <a:ext cx="8919643" cy="323165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nl-BE" sz="2400" dirty="0"/>
              <a:t>Familieleden van Duchenne patiënten</a:t>
            </a:r>
          </a:p>
          <a:p>
            <a:pPr marL="342900" indent="-342900">
              <a:lnSpc>
                <a:spcPct val="150000"/>
              </a:lnSpc>
              <a:buFont typeface="Arial" panose="020B0604020202020204" pitchFamily="34" charset="0"/>
              <a:buChar char="•"/>
            </a:pPr>
            <a:r>
              <a:rPr lang="nl-BE" sz="2400" dirty="0"/>
              <a:t>Vrijwilligers</a:t>
            </a:r>
          </a:p>
          <a:p>
            <a:pPr marL="342900" indent="-342900">
              <a:lnSpc>
                <a:spcPct val="150000"/>
              </a:lnSpc>
              <a:buFont typeface="Arial" panose="020B0604020202020204" pitchFamily="34" charset="0"/>
              <a:buChar char="•"/>
            </a:pPr>
            <a:r>
              <a:rPr lang="nl-BE" sz="2400" dirty="0"/>
              <a:t>Inzetten voor de belangen van Duchenne patiënten</a:t>
            </a:r>
          </a:p>
          <a:p>
            <a:pPr marL="342900" indent="-342900">
              <a:lnSpc>
                <a:spcPct val="150000"/>
              </a:lnSpc>
              <a:buFont typeface="Arial" panose="020B0604020202020204" pitchFamily="34" charset="0"/>
              <a:buChar char="•"/>
            </a:pPr>
            <a:r>
              <a:rPr lang="nl-BE" sz="2400" dirty="0"/>
              <a:t>Onafhankelijk</a:t>
            </a:r>
          </a:p>
          <a:p>
            <a:pPr marL="342900" indent="-342900">
              <a:lnSpc>
                <a:spcPct val="150000"/>
              </a:lnSpc>
              <a:buFont typeface="Arial" panose="020B0604020202020204" pitchFamily="34" charset="0"/>
              <a:buChar char="•"/>
            </a:pPr>
            <a:r>
              <a:rPr lang="nl-BE" sz="2400" dirty="0"/>
              <a:t>Wel samenwerken</a:t>
            </a:r>
          </a:p>
          <a:p>
            <a:endParaRPr lang="nl-BE" sz="2400" dirty="0"/>
          </a:p>
        </p:txBody>
      </p:sp>
    </p:spTree>
    <p:extLst>
      <p:ext uri="{BB962C8B-B14F-4D97-AF65-F5344CB8AC3E}">
        <p14:creationId xmlns:p14="http://schemas.microsoft.com/office/powerpoint/2010/main" val="3435223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00"/>
        <p:cNvGrpSpPr/>
        <p:nvPr/>
      </p:nvGrpSpPr>
      <p:grpSpPr>
        <a:xfrm>
          <a:off x="0" y="0"/>
          <a:ext cx="0" cy="0"/>
          <a:chOff x="0" y="0"/>
          <a:chExt cx="0" cy="0"/>
        </a:xfrm>
      </p:grpSpPr>
      <p:pic>
        <p:nvPicPr>
          <p:cNvPr id="3" name="Afbeelding 2" descr="Afbeelding met hart, Graphics, logo, symbool&#10;&#10;Automatisch gegenereerde beschrijving">
            <a:extLst>
              <a:ext uri="{FF2B5EF4-FFF2-40B4-BE49-F238E27FC236}">
                <a16:creationId xmlns:a16="http://schemas.microsoft.com/office/drawing/2014/main" id="{FA46AEAA-1698-1617-8B9E-7E2E8754B9A9}"/>
              </a:ext>
            </a:extLst>
          </p:cNvPr>
          <p:cNvPicPr>
            <a:picLocks noChangeAspect="1"/>
          </p:cNvPicPr>
          <p:nvPr/>
        </p:nvPicPr>
        <p:blipFill>
          <a:blip r:embed="rId3"/>
          <a:stretch>
            <a:fillRect/>
          </a:stretch>
        </p:blipFill>
        <p:spPr>
          <a:xfrm>
            <a:off x="9301607" y="55613"/>
            <a:ext cx="3058693" cy="2162203"/>
          </a:xfrm>
          <a:prstGeom prst="rect">
            <a:avLst/>
          </a:prstGeom>
        </p:spPr>
      </p:pic>
      <p:sp>
        <p:nvSpPr>
          <p:cNvPr id="4" name="Rechthoek 3">
            <a:extLst>
              <a:ext uri="{FF2B5EF4-FFF2-40B4-BE49-F238E27FC236}">
                <a16:creationId xmlns:a16="http://schemas.microsoft.com/office/drawing/2014/main" id="{0F1DF6D0-97AE-6AC9-241C-B81FD126182F}"/>
              </a:ext>
            </a:extLst>
          </p:cNvPr>
          <p:cNvSpPr/>
          <p:nvPr/>
        </p:nvSpPr>
        <p:spPr>
          <a:xfrm>
            <a:off x="-1" y="6493397"/>
            <a:ext cx="12192001" cy="364603"/>
          </a:xfrm>
          <a:prstGeom prst="rect">
            <a:avLst/>
          </a:prstGeom>
          <a:solidFill>
            <a:srgbClr val="E53E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a:extLst>
              <a:ext uri="{FF2B5EF4-FFF2-40B4-BE49-F238E27FC236}">
                <a16:creationId xmlns:a16="http://schemas.microsoft.com/office/drawing/2014/main" id="{22EE086A-520B-A6AE-334B-1CD13B7739F0}"/>
              </a:ext>
            </a:extLst>
          </p:cNvPr>
          <p:cNvSpPr txBox="1"/>
          <p:nvPr/>
        </p:nvSpPr>
        <p:spPr>
          <a:xfrm>
            <a:off x="532435" y="370390"/>
            <a:ext cx="8769172" cy="707886"/>
          </a:xfrm>
          <a:prstGeom prst="rect">
            <a:avLst/>
          </a:prstGeom>
          <a:noFill/>
        </p:spPr>
        <p:txBody>
          <a:bodyPr wrap="square" rtlCol="0">
            <a:spAutoFit/>
          </a:bodyPr>
          <a:lstStyle/>
          <a:p>
            <a:r>
              <a:rPr lang="nl-BE" sz="4000" dirty="0"/>
              <a:t>Wie zijn wij?</a:t>
            </a:r>
          </a:p>
        </p:txBody>
      </p:sp>
      <p:pic>
        <p:nvPicPr>
          <p:cNvPr id="5" name="Afbeelding 4" descr="Afbeelding met persoon, kleding, buitenshuis, boom&#10;&#10;Automatisch gegenereerde beschrijving">
            <a:extLst>
              <a:ext uri="{FF2B5EF4-FFF2-40B4-BE49-F238E27FC236}">
                <a16:creationId xmlns:a16="http://schemas.microsoft.com/office/drawing/2014/main" id="{46CD4B33-457D-096D-FD33-50C3EF53A66C}"/>
              </a:ext>
            </a:extLst>
          </p:cNvPr>
          <p:cNvPicPr>
            <a:picLocks noChangeAspect="1"/>
          </p:cNvPicPr>
          <p:nvPr/>
        </p:nvPicPr>
        <p:blipFill>
          <a:blip r:embed="rId4"/>
          <a:stretch>
            <a:fillRect/>
          </a:stretch>
        </p:blipFill>
        <p:spPr>
          <a:xfrm>
            <a:off x="2386128" y="1238558"/>
            <a:ext cx="7031569" cy="5094557"/>
          </a:xfrm>
          <a:prstGeom prst="rect">
            <a:avLst/>
          </a:prstGeom>
        </p:spPr>
      </p:pic>
    </p:spTree>
    <p:extLst>
      <p:ext uri="{BB962C8B-B14F-4D97-AF65-F5344CB8AC3E}">
        <p14:creationId xmlns:p14="http://schemas.microsoft.com/office/powerpoint/2010/main" val="2601332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00"/>
        <p:cNvGrpSpPr/>
        <p:nvPr/>
      </p:nvGrpSpPr>
      <p:grpSpPr>
        <a:xfrm>
          <a:off x="0" y="0"/>
          <a:ext cx="0" cy="0"/>
          <a:chOff x="0" y="0"/>
          <a:chExt cx="0" cy="0"/>
        </a:xfrm>
      </p:grpSpPr>
      <p:pic>
        <p:nvPicPr>
          <p:cNvPr id="3" name="Afbeelding 2" descr="Afbeelding met hart, Graphics, logo, symbool&#10;&#10;Automatisch gegenereerde beschrijving">
            <a:extLst>
              <a:ext uri="{FF2B5EF4-FFF2-40B4-BE49-F238E27FC236}">
                <a16:creationId xmlns:a16="http://schemas.microsoft.com/office/drawing/2014/main" id="{FA46AEAA-1698-1617-8B9E-7E2E8754B9A9}"/>
              </a:ext>
            </a:extLst>
          </p:cNvPr>
          <p:cNvPicPr>
            <a:picLocks noChangeAspect="1"/>
          </p:cNvPicPr>
          <p:nvPr/>
        </p:nvPicPr>
        <p:blipFill>
          <a:blip r:embed="rId3"/>
          <a:stretch>
            <a:fillRect/>
          </a:stretch>
        </p:blipFill>
        <p:spPr>
          <a:xfrm>
            <a:off x="9301607" y="55613"/>
            <a:ext cx="3058693" cy="2162203"/>
          </a:xfrm>
          <a:prstGeom prst="rect">
            <a:avLst/>
          </a:prstGeom>
        </p:spPr>
      </p:pic>
      <p:sp>
        <p:nvSpPr>
          <p:cNvPr id="4" name="Rechthoek 3">
            <a:extLst>
              <a:ext uri="{FF2B5EF4-FFF2-40B4-BE49-F238E27FC236}">
                <a16:creationId xmlns:a16="http://schemas.microsoft.com/office/drawing/2014/main" id="{0F1DF6D0-97AE-6AC9-241C-B81FD126182F}"/>
              </a:ext>
            </a:extLst>
          </p:cNvPr>
          <p:cNvSpPr/>
          <p:nvPr/>
        </p:nvSpPr>
        <p:spPr>
          <a:xfrm>
            <a:off x="-1" y="6493397"/>
            <a:ext cx="12192001" cy="364603"/>
          </a:xfrm>
          <a:prstGeom prst="rect">
            <a:avLst/>
          </a:prstGeom>
          <a:solidFill>
            <a:srgbClr val="E53E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a:extLst>
              <a:ext uri="{FF2B5EF4-FFF2-40B4-BE49-F238E27FC236}">
                <a16:creationId xmlns:a16="http://schemas.microsoft.com/office/drawing/2014/main" id="{22EE086A-520B-A6AE-334B-1CD13B7739F0}"/>
              </a:ext>
            </a:extLst>
          </p:cNvPr>
          <p:cNvSpPr txBox="1"/>
          <p:nvPr/>
        </p:nvSpPr>
        <p:spPr>
          <a:xfrm>
            <a:off x="532435" y="370390"/>
            <a:ext cx="8769172" cy="707886"/>
          </a:xfrm>
          <a:prstGeom prst="rect">
            <a:avLst/>
          </a:prstGeom>
          <a:noFill/>
        </p:spPr>
        <p:txBody>
          <a:bodyPr wrap="square" rtlCol="0">
            <a:spAutoFit/>
          </a:bodyPr>
          <a:lstStyle/>
          <a:p>
            <a:r>
              <a:rPr lang="nl-BE" sz="4000" dirty="0"/>
              <a:t>Wat doen we?</a:t>
            </a:r>
          </a:p>
        </p:txBody>
      </p:sp>
      <p:sp>
        <p:nvSpPr>
          <p:cNvPr id="11" name="Tekstvak 10">
            <a:extLst>
              <a:ext uri="{FF2B5EF4-FFF2-40B4-BE49-F238E27FC236}">
                <a16:creationId xmlns:a16="http://schemas.microsoft.com/office/drawing/2014/main" id="{E4F8AFBA-653D-3AC1-F974-0800175DFB38}"/>
              </a:ext>
            </a:extLst>
          </p:cNvPr>
          <p:cNvSpPr txBox="1"/>
          <p:nvPr/>
        </p:nvSpPr>
        <p:spPr>
          <a:xfrm>
            <a:off x="532435" y="1921397"/>
            <a:ext cx="11389489" cy="433965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nl-BE" sz="2400" dirty="0"/>
              <a:t>Opvolgen wereldwijd onderzoek</a:t>
            </a:r>
          </a:p>
          <a:p>
            <a:pPr marL="342900" indent="-342900">
              <a:lnSpc>
                <a:spcPct val="150000"/>
              </a:lnSpc>
              <a:buFont typeface="Arial" panose="020B0604020202020204" pitchFamily="34" charset="0"/>
              <a:buChar char="•"/>
            </a:pPr>
            <a:r>
              <a:rPr lang="nl-BE" sz="2400" dirty="0"/>
              <a:t>Duchenne families informeren (bv dit congres, </a:t>
            </a:r>
            <a:r>
              <a:rPr lang="nl-BE" sz="2400" dirty="0" err="1"/>
              <a:t>webinars</a:t>
            </a:r>
            <a:r>
              <a:rPr lang="nl-BE" sz="2400" dirty="0"/>
              <a:t>)</a:t>
            </a:r>
          </a:p>
          <a:p>
            <a:pPr marL="342900" indent="-342900">
              <a:lnSpc>
                <a:spcPct val="150000"/>
              </a:lnSpc>
              <a:buFont typeface="Arial" panose="020B0604020202020204" pitchFamily="34" charset="0"/>
              <a:buChar char="•"/>
            </a:pPr>
            <a:r>
              <a:rPr lang="nl-BE" sz="2400" dirty="0"/>
              <a:t>Professionals informeren (workshop kiné’s, scholen)</a:t>
            </a:r>
          </a:p>
          <a:p>
            <a:pPr marL="342900" indent="-342900">
              <a:lnSpc>
                <a:spcPct val="150000"/>
              </a:lnSpc>
              <a:buFont typeface="Arial" panose="020B0604020202020204" pitchFamily="34" charset="0"/>
              <a:buChar char="•"/>
            </a:pPr>
            <a:r>
              <a:rPr lang="nl-BE" sz="2400" dirty="0"/>
              <a:t>Stimuleren wetenschappelijk onderzoek (awareness + financieel)</a:t>
            </a:r>
          </a:p>
          <a:p>
            <a:pPr marL="342900" indent="-342900">
              <a:lnSpc>
                <a:spcPct val="150000"/>
              </a:lnSpc>
              <a:buFont typeface="Arial" panose="020B0604020202020204" pitchFamily="34" charset="0"/>
              <a:buChar char="•"/>
            </a:pPr>
            <a:r>
              <a:rPr lang="nl-BE" sz="2400" dirty="0"/>
              <a:t>Empoweren families met kennis, tools en sociaal netwerk		</a:t>
            </a:r>
          </a:p>
          <a:p>
            <a:pPr marL="342900" indent="-342900">
              <a:lnSpc>
                <a:spcPct val="150000"/>
              </a:lnSpc>
              <a:buFont typeface="Arial" panose="020B0604020202020204" pitchFamily="34" charset="0"/>
              <a:buChar char="•"/>
            </a:pPr>
            <a:r>
              <a:rPr lang="nl-BE" sz="2400" dirty="0"/>
              <a:t>Awareness rond Duchenne creëren (bv scholen)</a:t>
            </a:r>
          </a:p>
          <a:p>
            <a:pPr lvl="2">
              <a:lnSpc>
                <a:spcPct val="150000"/>
              </a:lnSpc>
            </a:pPr>
            <a:endParaRPr lang="nl-BE" sz="2400" dirty="0"/>
          </a:p>
          <a:p>
            <a:endParaRPr lang="nl-BE" sz="2400" dirty="0"/>
          </a:p>
        </p:txBody>
      </p:sp>
    </p:spTree>
    <p:extLst>
      <p:ext uri="{BB962C8B-B14F-4D97-AF65-F5344CB8AC3E}">
        <p14:creationId xmlns:p14="http://schemas.microsoft.com/office/powerpoint/2010/main" val="923883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00"/>
        <p:cNvGrpSpPr/>
        <p:nvPr/>
      </p:nvGrpSpPr>
      <p:grpSpPr>
        <a:xfrm>
          <a:off x="0" y="0"/>
          <a:ext cx="0" cy="0"/>
          <a:chOff x="0" y="0"/>
          <a:chExt cx="0" cy="0"/>
        </a:xfrm>
      </p:grpSpPr>
      <p:pic>
        <p:nvPicPr>
          <p:cNvPr id="3" name="Afbeelding 2" descr="Afbeelding met hart, Graphics, logo, symbool&#10;&#10;Automatisch gegenereerde beschrijving">
            <a:extLst>
              <a:ext uri="{FF2B5EF4-FFF2-40B4-BE49-F238E27FC236}">
                <a16:creationId xmlns:a16="http://schemas.microsoft.com/office/drawing/2014/main" id="{FA46AEAA-1698-1617-8B9E-7E2E8754B9A9}"/>
              </a:ext>
            </a:extLst>
          </p:cNvPr>
          <p:cNvPicPr>
            <a:picLocks noChangeAspect="1"/>
          </p:cNvPicPr>
          <p:nvPr/>
        </p:nvPicPr>
        <p:blipFill>
          <a:blip r:embed="rId3"/>
          <a:stretch>
            <a:fillRect/>
          </a:stretch>
        </p:blipFill>
        <p:spPr>
          <a:xfrm>
            <a:off x="9301607" y="55613"/>
            <a:ext cx="3058693" cy="2162203"/>
          </a:xfrm>
          <a:prstGeom prst="rect">
            <a:avLst/>
          </a:prstGeom>
        </p:spPr>
      </p:pic>
      <p:sp>
        <p:nvSpPr>
          <p:cNvPr id="4" name="Rechthoek 3">
            <a:extLst>
              <a:ext uri="{FF2B5EF4-FFF2-40B4-BE49-F238E27FC236}">
                <a16:creationId xmlns:a16="http://schemas.microsoft.com/office/drawing/2014/main" id="{0F1DF6D0-97AE-6AC9-241C-B81FD126182F}"/>
              </a:ext>
            </a:extLst>
          </p:cNvPr>
          <p:cNvSpPr/>
          <p:nvPr/>
        </p:nvSpPr>
        <p:spPr>
          <a:xfrm>
            <a:off x="-1" y="6493397"/>
            <a:ext cx="12192001" cy="364603"/>
          </a:xfrm>
          <a:prstGeom prst="rect">
            <a:avLst/>
          </a:prstGeom>
          <a:solidFill>
            <a:srgbClr val="E53E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a:extLst>
              <a:ext uri="{FF2B5EF4-FFF2-40B4-BE49-F238E27FC236}">
                <a16:creationId xmlns:a16="http://schemas.microsoft.com/office/drawing/2014/main" id="{22EE086A-520B-A6AE-334B-1CD13B7739F0}"/>
              </a:ext>
            </a:extLst>
          </p:cNvPr>
          <p:cNvSpPr txBox="1"/>
          <p:nvPr/>
        </p:nvSpPr>
        <p:spPr>
          <a:xfrm>
            <a:off x="532435" y="370390"/>
            <a:ext cx="8769172" cy="707886"/>
          </a:xfrm>
          <a:prstGeom prst="rect">
            <a:avLst/>
          </a:prstGeom>
          <a:noFill/>
        </p:spPr>
        <p:txBody>
          <a:bodyPr wrap="square" rtlCol="0">
            <a:spAutoFit/>
          </a:bodyPr>
          <a:lstStyle/>
          <a:p>
            <a:r>
              <a:rPr lang="nl-BE" sz="4000" dirty="0"/>
              <a:t>Wat doen we?</a:t>
            </a:r>
          </a:p>
        </p:txBody>
      </p:sp>
      <p:sp>
        <p:nvSpPr>
          <p:cNvPr id="11" name="Tekstvak 10">
            <a:extLst>
              <a:ext uri="{FF2B5EF4-FFF2-40B4-BE49-F238E27FC236}">
                <a16:creationId xmlns:a16="http://schemas.microsoft.com/office/drawing/2014/main" id="{E4F8AFBA-653D-3AC1-F974-0800175DFB38}"/>
              </a:ext>
            </a:extLst>
          </p:cNvPr>
          <p:cNvSpPr txBox="1"/>
          <p:nvPr/>
        </p:nvSpPr>
        <p:spPr>
          <a:xfrm>
            <a:off x="532435" y="1921397"/>
            <a:ext cx="11389489" cy="378565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nl-BE" sz="2400" dirty="0"/>
              <a:t>Stem van Duchenne families laten horen in:</a:t>
            </a:r>
          </a:p>
          <a:p>
            <a:pPr marL="342900" indent="-342900" algn="ctr">
              <a:lnSpc>
                <a:spcPct val="150000"/>
              </a:lnSpc>
              <a:buFont typeface="Wingdings" panose="05000000000000000000" pitchFamily="2" charset="2"/>
              <a:buChar char="ü"/>
            </a:pPr>
            <a:r>
              <a:rPr lang="nl-BE" sz="2400" dirty="0"/>
              <a:t>Aanspreken geneesmiddelencommissie </a:t>
            </a:r>
            <a:r>
              <a:rPr lang="nl-BE" sz="2400" dirty="0" err="1"/>
              <a:t>ivm</a:t>
            </a:r>
            <a:r>
              <a:rPr lang="nl-BE" sz="2400" dirty="0"/>
              <a:t> goedkeuring terugbetaling	</a:t>
            </a:r>
          </a:p>
          <a:p>
            <a:pPr marL="342900" indent="-342900" algn="ctr">
              <a:lnSpc>
                <a:spcPct val="150000"/>
              </a:lnSpc>
              <a:buFont typeface="Wingdings" panose="05000000000000000000" pitchFamily="2" charset="2"/>
              <a:buChar char="ü"/>
            </a:pPr>
            <a:r>
              <a:rPr lang="nl-BE" sz="2400" dirty="0"/>
              <a:t>Overleg </a:t>
            </a:r>
            <a:r>
              <a:rPr lang="nl-BE" sz="2400" dirty="0" err="1"/>
              <a:t>farma</a:t>
            </a:r>
            <a:r>
              <a:rPr lang="nl-BE" sz="2400" dirty="0"/>
              <a:t> klinische trials (CAB)						</a:t>
            </a:r>
          </a:p>
          <a:p>
            <a:pPr marL="342900" indent="-342900" algn="ctr">
              <a:lnSpc>
                <a:spcPct val="150000"/>
              </a:lnSpc>
              <a:buFont typeface="Wingdings" panose="05000000000000000000" pitchFamily="2" charset="2"/>
              <a:buChar char="ü"/>
            </a:pPr>
            <a:r>
              <a:rPr lang="nl-BE" sz="2400" dirty="0"/>
              <a:t>Samenwerking met </a:t>
            </a:r>
            <a:r>
              <a:rPr lang="nl-BE" sz="2400" dirty="0" err="1"/>
              <a:t>NMRC’s</a:t>
            </a:r>
            <a:r>
              <a:rPr lang="nl-BE" sz="2400" dirty="0"/>
              <a:t>							</a:t>
            </a:r>
          </a:p>
          <a:p>
            <a:pPr marL="342900" indent="-342900" algn="ctr">
              <a:lnSpc>
                <a:spcPct val="150000"/>
              </a:lnSpc>
              <a:buFont typeface="Wingdings" panose="05000000000000000000" pitchFamily="2" charset="2"/>
              <a:buChar char="ü"/>
            </a:pPr>
            <a:r>
              <a:rPr lang="nl-BE" sz="2400" dirty="0"/>
              <a:t>Denktanks universiteiten rond bv terugbetaling gentherapie		</a:t>
            </a:r>
          </a:p>
          <a:p>
            <a:pPr lvl="2">
              <a:lnSpc>
                <a:spcPct val="150000"/>
              </a:lnSpc>
            </a:pPr>
            <a:endParaRPr lang="nl-BE" sz="2400" dirty="0"/>
          </a:p>
          <a:p>
            <a:endParaRPr lang="nl-BE" sz="2400" dirty="0"/>
          </a:p>
        </p:txBody>
      </p:sp>
    </p:spTree>
    <p:extLst>
      <p:ext uri="{BB962C8B-B14F-4D97-AF65-F5344CB8AC3E}">
        <p14:creationId xmlns:p14="http://schemas.microsoft.com/office/powerpoint/2010/main" val="195960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00"/>
        <p:cNvGrpSpPr/>
        <p:nvPr/>
      </p:nvGrpSpPr>
      <p:grpSpPr>
        <a:xfrm>
          <a:off x="0" y="0"/>
          <a:ext cx="0" cy="0"/>
          <a:chOff x="0" y="0"/>
          <a:chExt cx="0" cy="0"/>
        </a:xfrm>
      </p:grpSpPr>
      <p:pic>
        <p:nvPicPr>
          <p:cNvPr id="3" name="Afbeelding 2" descr="Afbeelding met hart, Graphics, logo, symbool&#10;&#10;Automatisch gegenereerde beschrijving">
            <a:extLst>
              <a:ext uri="{FF2B5EF4-FFF2-40B4-BE49-F238E27FC236}">
                <a16:creationId xmlns:a16="http://schemas.microsoft.com/office/drawing/2014/main" id="{FA46AEAA-1698-1617-8B9E-7E2E8754B9A9}"/>
              </a:ext>
            </a:extLst>
          </p:cNvPr>
          <p:cNvPicPr>
            <a:picLocks noChangeAspect="1"/>
          </p:cNvPicPr>
          <p:nvPr/>
        </p:nvPicPr>
        <p:blipFill>
          <a:blip r:embed="rId3"/>
          <a:stretch>
            <a:fillRect/>
          </a:stretch>
        </p:blipFill>
        <p:spPr>
          <a:xfrm>
            <a:off x="9301607" y="55613"/>
            <a:ext cx="3058693" cy="2162203"/>
          </a:xfrm>
          <a:prstGeom prst="rect">
            <a:avLst/>
          </a:prstGeom>
        </p:spPr>
      </p:pic>
      <p:sp>
        <p:nvSpPr>
          <p:cNvPr id="4" name="Rechthoek 3">
            <a:extLst>
              <a:ext uri="{FF2B5EF4-FFF2-40B4-BE49-F238E27FC236}">
                <a16:creationId xmlns:a16="http://schemas.microsoft.com/office/drawing/2014/main" id="{0F1DF6D0-97AE-6AC9-241C-B81FD126182F}"/>
              </a:ext>
            </a:extLst>
          </p:cNvPr>
          <p:cNvSpPr/>
          <p:nvPr/>
        </p:nvSpPr>
        <p:spPr>
          <a:xfrm>
            <a:off x="-1" y="6493397"/>
            <a:ext cx="12192001" cy="364603"/>
          </a:xfrm>
          <a:prstGeom prst="rect">
            <a:avLst/>
          </a:prstGeom>
          <a:solidFill>
            <a:srgbClr val="E53E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a:extLst>
              <a:ext uri="{FF2B5EF4-FFF2-40B4-BE49-F238E27FC236}">
                <a16:creationId xmlns:a16="http://schemas.microsoft.com/office/drawing/2014/main" id="{22EE086A-520B-A6AE-334B-1CD13B7739F0}"/>
              </a:ext>
            </a:extLst>
          </p:cNvPr>
          <p:cNvSpPr txBox="1"/>
          <p:nvPr/>
        </p:nvSpPr>
        <p:spPr>
          <a:xfrm>
            <a:off x="532435" y="370390"/>
            <a:ext cx="8769172" cy="707886"/>
          </a:xfrm>
          <a:prstGeom prst="rect">
            <a:avLst/>
          </a:prstGeom>
          <a:noFill/>
        </p:spPr>
        <p:txBody>
          <a:bodyPr wrap="square" rtlCol="0">
            <a:spAutoFit/>
          </a:bodyPr>
          <a:lstStyle/>
          <a:p>
            <a:r>
              <a:rPr lang="nl-BE" sz="4000" dirty="0"/>
              <a:t>Hoe doen we dit?</a:t>
            </a:r>
          </a:p>
        </p:txBody>
      </p:sp>
      <p:sp>
        <p:nvSpPr>
          <p:cNvPr id="11" name="Tekstvak 10">
            <a:extLst>
              <a:ext uri="{FF2B5EF4-FFF2-40B4-BE49-F238E27FC236}">
                <a16:creationId xmlns:a16="http://schemas.microsoft.com/office/drawing/2014/main" id="{E4F8AFBA-653D-3AC1-F974-0800175DFB38}"/>
              </a:ext>
            </a:extLst>
          </p:cNvPr>
          <p:cNvSpPr txBox="1"/>
          <p:nvPr/>
        </p:nvSpPr>
        <p:spPr>
          <a:xfrm>
            <a:off x="532435" y="1921397"/>
            <a:ext cx="8919643" cy="489364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nl-BE" sz="2400" dirty="0">
                <a:solidFill>
                  <a:schemeClr val="tx1"/>
                </a:solidFill>
              </a:rPr>
              <a:t>Wereldwijde afstemming: een noodzaak!</a:t>
            </a:r>
          </a:p>
          <a:p>
            <a:pPr marL="342900" indent="-342900">
              <a:lnSpc>
                <a:spcPct val="150000"/>
              </a:lnSpc>
              <a:buFont typeface="Arial" panose="020B0604020202020204" pitchFamily="34" charset="0"/>
              <a:buChar char="•"/>
            </a:pPr>
            <a:r>
              <a:rPr lang="nl-BE" sz="2400" dirty="0">
                <a:solidFill>
                  <a:schemeClr val="tx1"/>
                </a:solidFill>
              </a:rPr>
              <a:t>Lid Wereld Duchenne Organisatie (WDO) </a:t>
            </a:r>
          </a:p>
          <a:p>
            <a:pPr marL="342900" indent="-342900" algn="ctr">
              <a:lnSpc>
                <a:spcPct val="150000"/>
              </a:lnSpc>
              <a:buFont typeface="Wingdings" panose="05000000000000000000" pitchFamily="2" charset="2"/>
              <a:buChar char="ü"/>
            </a:pPr>
            <a:r>
              <a:rPr lang="nl-BE" sz="2400" b="0" i="0" dirty="0">
                <a:solidFill>
                  <a:schemeClr val="tx1"/>
                </a:solidFill>
                <a:effectLst/>
                <a:latin typeface="+mj-lt"/>
              </a:rPr>
              <a:t>‘</a:t>
            </a:r>
            <a:r>
              <a:rPr lang="nl-BE" sz="2400" b="0" i="0" dirty="0" err="1">
                <a:solidFill>
                  <a:schemeClr val="tx1"/>
                </a:solidFill>
                <a:effectLst/>
                <a:latin typeface="+mj-lt"/>
              </a:rPr>
              <a:t>Optimize</a:t>
            </a:r>
            <a:r>
              <a:rPr lang="nl-BE" sz="2400" b="0" i="0" dirty="0">
                <a:solidFill>
                  <a:schemeClr val="tx1"/>
                </a:solidFill>
                <a:effectLst/>
                <a:latin typeface="+mj-lt"/>
              </a:rPr>
              <a:t> DMD’						</a:t>
            </a:r>
          </a:p>
          <a:p>
            <a:pPr marL="342900" indent="-342900" algn="ctr">
              <a:lnSpc>
                <a:spcPct val="150000"/>
              </a:lnSpc>
              <a:buFont typeface="Wingdings" panose="05000000000000000000" pitchFamily="2" charset="2"/>
              <a:buChar char="ü"/>
            </a:pPr>
            <a:r>
              <a:rPr lang="nl-BE" sz="2400" dirty="0">
                <a:solidFill>
                  <a:schemeClr val="tx1"/>
                </a:solidFill>
                <a:latin typeface="+mj-lt"/>
              </a:rPr>
              <a:t>Duchenne Cab						</a:t>
            </a:r>
          </a:p>
          <a:p>
            <a:pPr marL="342900" indent="-342900" algn="ctr">
              <a:lnSpc>
                <a:spcPct val="150000"/>
              </a:lnSpc>
              <a:buFont typeface="Wingdings" panose="05000000000000000000" pitchFamily="2" charset="2"/>
              <a:buChar char="ü"/>
            </a:pPr>
            <a:r>
              <a:rPr lang="nl-BE" sz="2400" dirty="0">
                <a:solidFill>
                  <a:schemeClr val="tx1"/>
                </a:solidFill>
                <a:latin typeface="+mj-lt"/>
              </a:rPr>
              <a:t>Duchenne Care Conference				</a:t>
            </a:r>
          </a:p>
          <a:p>
            <a:pPr marL="342900" indent="-342900" algn="ctr">
              <a:lnSpc>
                <a:spcPct val="150000"/>
              </a:lnSpc>
              <a:buFont typeface="Wingdings" panose="05000000000000000000" pitchFamily="2" charset="2"/>
              <a:buChar char="ü"/>
            </a:pPr>
            <a:r>
              <a:rPr lang="nl-BE" sz="2400" dirty="0">
                <a:solidFill>
                  <a:schemeClr val="tx1"/>
                </a:solidFill>
                <a:latin typeface="+mj-lt"/>
              </a:rPr>
              <a:t>Duchenne </a:t>
            </a:r>
            <a:r>
              <a:rPr lang="nl-BE" sz="2400" dirty="0" err="1">
                <a:solidFill>
                  <a:schemeClr val="tx1"/>
                </a:solidFill>
                <a:latin typeface="+mj-lt"/>
              </a:rPr>
              <a:t>Patient</a:t>
            </a:r>
            <a:r>
              <a:rPr lang="nl-BE" sz="2400" dirty="0">
                <a:solidFill>
                  <a:schemeClr val="tx1"/>
                </a:solidFill>
                <a:latin typeface="+mj-lt"/>
              </a:rPr>
              <a:t> Academy 				</a:t>
            </a:r>
          </a:p>
          <a:p>
            <a:pPr marL="342900" indent="-342900" algn="ctr">
              <a:lnSpc>
                <a:spcPct val="150000"/>
              </a:lnSpc>
              <a:buFont typeface="Wingdings" panose="05000000000000000000" pitchFamily="2" charset="2"/>
              <a:buChar char="ü"/>
            </a:pPr>
            <a:r>
              <a:rPr lang="nl-BE" sz="2400" dirty="0" err="1">
                <a:solidFill>
                  <a:schemeClr val="tx1"/>
                </a:solidFill>
                <a:latin typeface="+mj-lt"/>
              </a:rPr>
              <a:t>Scientific</a:t>
            </a:r>
            <a:r>
              <a:rPr lang="nl-BE" sz="2400" dirty="0">
                <a:solidFill>
                  <a:schemeClr val="tx1"/>
                </a:solidFill>
                <a:latin typeface="+mj-lt"/>
              </a:rPr>
              <a:t> Directors </a:t>
            </a:r>
            <a:r>
              <a:rPr lang="nl-BE" sz="2400" dirty="0" err="1">
                <a:solidFill>
                  <a:schemeClr val="tx1"/>
                </a:solidFill>
                <a:latin typeface="+mj-lt"/>
              </a:rPr>
              <a:t>Committee</a:t>
            </a:r>
            <a:r>
              <a:rPr lang="nl-BE" sz="2400" dirty="0">
                <a:solidFill>
                  <a:schemeClr val="tx1"/>
                </a:solidFill>
                <a:latin typeface="+mj-lt"/>
              </a:rPr>
              <a:t>				</a:t>
            </a:r>
          </a:p>
          <a:p>
            <a:pPr marL="342900" indent="-342900" algn="ctr">
              <a:lnSpc>
                <a:spcPct val="150000"/>
              </a:lnSpc>
              <a:buFont typeface="Wingdings" panose="05000000000000000000" pitchFamily="2" charset="2"/>
              <a:buChar char="ü"/>
            </a:pPr>
            <a:r>
              <a:rPr lang="nl-BE" sz="2400" dirty="0">
                <a:solidFill>
                  <a:schemeClr val="tx1"/>
                </a:solidFill>
                <a:latin typeface="+mj-lt"/>
              </a:rPr>
              <a:t>FAIR data		</a:t>
            </a:r>
            <a:r>
              <a:rPr lang="nl-BE" sz="2400" dirty="0">
                <a:solidFill>
                  <a:srgbClr val="546071"/>
                </a:solidFill>
                <a:latin typeface="+mj-lt"/>
              </a:rPr>
              <a:t>					</a:t>
            </a:r>
            <a:endParaRPr lang="nl-BE" sz="2400" dirty="0"/>
          </a:p>
          <a:p>
            <a:endParaRPr lang="nl-BE" sz="2400" dirty="0"/>
          </a:p>
        </p:txBody>
      </p:sp>
      <p:pic>
        <p:nvPicPr>
          <p:cNvPr id="7" name="Afbeelding 6">
            <a:extLst>
              <a:ext uri="{FF2B5EF4-FFF2-40B4-BE49-F238E27FC236}">
                <a16:creationId xmlns:a16="http://schemas.microsoft.com/office/drawing/2014/main" id="{4CD378EE-2631-6478-F615-7622A7FC5741}"/>
              </a:ext>
            </a:extLst>
          </p:cNvPr>
          <p:cNvPicPr>
            <a:picLocks noChangeAspect="1"/>
          </p:cNvPicPr>
          <p:nvPr/>
        </p:nvPicPr>
        <p:blipFill>
          <a:blip r:embed="rId4"/>
          <a:stretch>
            <a:fillRect/>
          </a:stretch>
        </p:blipFill>
        <p:spPr>
          <a:xfrm>
            <a:off x="6605079" y="2532593"/>
            <a:ext cx="5538281" cy="3571713"/>
          </a:xfrm>
          <a:prstGeom prst="rect">
            <a:avLst/>
          </a:prstGeom>
        </p:spPr>
      </p:pic>
    </p:spTree>
    <p:extLst>
      <p:ext uri="{BB962C8B-B14F-4D97-AF65-F5344CB8AC3E}">
        <p14:creationId xmlns:p14="http://schemas.microsoft.com/office/powerpoint/2010/main" val="2705205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00"/>
        <p:cNvGrpSpPr/>
        <p:nvPr/>
      </p:nvGrpSpPr>
      <p:grpSpPr>
        <a:xfrm>
          <a:off x="0" y="0"/>
          <a:ext cx="0" cy="0"/>
          <a:chOff x="0" y="0"/>
          <a:chExt cx="0" cy="0"/>
        </a:xfrm>
      </p:grpSpPr>
      <p:pic>
        <p:nvPicPr>
          <p:cNvPr id="3" name="Afbeelding 2" descr="Afbeelding met hart, Graphics, logo, symbool&#10;&#10;Automatisch gegenereerde beschrijving">
            <a:extLst>
              <a:ext uri="{FF2B5EF4-FFF2-40B4-BE49-F238E27FC236}">
                <a16:creationId xmlns:a16="http://schemas.microsoft.com/office/drawing/2014/main" id="{FA46AEAA-1698-1617-8B9E-7E2E8754B9A9}"/>
              </a:ext>
            </a:extLst>
          </p:cNvPr>
          <p:cNvPicPr>
            <a:picLocks noChangeAspect="1"/>
          </p:cNvPicPr>
          <p:nvPr/>
        </p:nvPicPr>
        <p:blipFill>
          <a:blip r:embed="rId3"/>
          <a:stretch>
            <a:fillRect/>
          </a:stretch>
        </p:blipFill>
        <p:spPr>
          <a:xfrm>
            <a:off x="9301607" y="55613"/>
            <a:ext cx="3058693" cy="2162203"/>
          </a:xfrm>
          <a:prstGeom prst="rect">
            <a:avLst/>
          </a:prstGeom>
        </p:spPr>
      </p:pic>
      <p:sp>
        <p:nvSpPr>
          <p:cNvPr id="4" name="Rechthoek 3">
            <a:extLst>
              <a:ext uri="{FF2B5EF4-FFF2-40B4-BE49-F238E27FC236}">
                <a16:creationId xmlns:a16="http://schemas.microsoft.com/office/drawing/2014/main" id="{0F1DF6D0-97AE-6AC9-241C-B81FD126182F}"/>
              </a:ext>
            </a:extLst>
          </p:cNvPr>
          <p:cNvSpPr/>
          <p:nvPr/>
        </p:nvSpPr>
        <p:spPr>
          <a:xfrm>
            <a:off x="-1" y="6493397"/>
            <a:ext cx="12192001" cy="364603"/>
          </a:xfrm>
          <a:prstGeom prst="rect">
            <a:avLst/>
          </a:prstGeom>
          <a:solidFill>
            <a:srgbClr val="E53E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a:extLst>
              <a:ext uri="{FF2B5EF4-FFF2-40B4-BE49-F238E27FC236}">
                <a16:creationId xmlns:a16="http://schemas.microsoft.com/office/drawing/2014/main" id="{22EE086A-520B-A6AE-334B-1CD13B7739F0}"/>
              </a:ext>
            </a:extLst>
          </p:cNvPr>
          <p:cNvSpPr txBox="1"/>
          <p:nvPr/>
        </p:nvSpPr>
        <p:spPr>
          <a:xfrm>
            <a:off x="532435" y="370390"/>
            <a:ext cx="8769172" cy="707886"/>
          </a:xfrm>
          <a:prstGeom prst="rect">
            <a:avLst/>
          </a:prstGeom>
          <a:noFill/>
        </p:spPr>
        <p:txBody>
          <a:bodyPr wrap="square" rtlCol="0">
            <a:spAutoFit/>
          </a:bodyPr>
          <a:lstStyle/>
          <a:p>
            <a:r>
              <a:rPr lang="nl-BE" sz="4000" dirty="0"/>
              <a:t>Hoe doen we dit?</a:t>
            </a:r>
          </a:p>
        </p:txBody>
      </p:sp>
      <p:sp>
        <p:nvSpPr>
          <p:cNvPr id="11" name="Tekstvak 10">
            <a:extLst>
              <a:ext uri="{FF2B5EF4-FFF2-40B4-BE49-F238E27FC236}">
                <a16:creationId xmlns:a16="http://schemas.microsoft.com/office/drawing/2014/main" id="{E4F8AFBA-653D-3AC1-F974-0800175DFB38}"/>
              </a:ext>
            </a:extLst>
          </p:cNvPr>
          <p:cNvSpPr txBox="1"/>
          <p:nvPr/>
        </p:nvSpPr>
        <p:spPr>
          <a:xfrm>
            <a:off x="532435" y="1921397"/>
            <a:ext cx="8919643" cy="489364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nl-BE" sz="2400" dirty="0"/>
              <a:t>Samenwerking met </a:t>
            </a:r>
            <a:r>
              <a:rPr lang="nl-BE" sz="2400" dirty="0" err="1"/>
              <a:t>NMRC’s</a:t>
            </a:r>
            <a:r>
              <a:rPr lang="nl-BE" sz="2400" dirty="0"/>
              <a:t> en universiteiten</a:t>
            </a:r>
          </a:p>
          <a:p>
            <a:pPr marL="342900" indent="-342900" algn="ctr">
              <a:lnSpc>
                <a:spcPct val="150000"/>
              </a:lnSpc>
              <a:buFont typeface="Wingdings" panose="05000000000000000000" pitchFamily="2" charset="2"/>
              <a:buChar char="ü"/>
            </a:pPr>
            <a:r>
              <a:rPr lang="nl-BE" sz="2400" dirty="0"/>
              <a:t>KAN-GO! Fonds (</a:t>
            </a:r>
            <a:r>
              <a:rPr lang="nl-BE" sz="2400" dirty="0" err="1"/>
              <a:t>UZLeuven</a:t>
            </a:r>
            <a:r>
              <a:rPr lang="nl-BE" sz="2400" dirty="0"/>
              <a:t>)			</a:t>
            </a:r>
          </a:p>
          <a:p>
            <a:pPr marL="342900" indent="-342900" algn="ctr">
              <a:lnSpc>
                <a:spcPct val="150000"/>
              </a:lnSpc>
              <a:buFont typeface="Wingdings" panose="05000000000000000000" pitchFamily="2" charset="2"/>
              <a:buChar char="ü"/>
            </a:pPr>
            <a:r>
              <a:rPr lang="nl-BE" sz="2400" dirty="0"/>
              <a:t>Duchenne Fonds VUB				</a:t>
            </a:r>
          </a:p>
          <a:p>
            <a:pPr marL="342900" indent="-342900" algn="ctr">
              <a:lnSpc>
                <a:spcPct val="150000"/>
              </a:lnSpc>
              <a:buFont typeface="Wingdings" panose="05000000000000000000" pitchFamily="2" charset="2"/>
              <a:buChar char="ü"/>
            </a:pPr>
            <a:r>
              <a:rPr lang="nl-BE" sz="2400" dirty="0" err="1"/>
              <a:t>Huderf</a:t>
            </a:r>
            <a:r>
              <a:rPr lang="nl-BE" sz="2400" dirty="0"/>
              <a:t> (Nicolas Deconinck, Brussel)		</a:t>
            </a:r>
          </a:p>
          <a:p>
            <a:pPr marL="342900" indent="-342900" algn="ctr">
              <a:lnSpc>
                <a:spcPct val="150000"/>
              </a:lnSpc>
              <a:buFont typeface="Wingdings" panose="05000000000000000000" pitchFamily="2" charset="2"/>
              <a:buChar char="ü"/>
            </a:pPr>
            <a:r>
              <a:rPr lang="nl-BE" sz="2400" dirty="0"/>
              <a:t>Samenwerking Gent opzetten			</a:t>
            </a:r>
          </a:p>
          <a:p>
            <a:pPr marL="342900" indent="-342900" algn="ctr">
              <a:lnSpc>
                <a:spcPct val="150000"/>
              </a:lnSpc>
              <a:buFont typeface="Wingdings" panose="05000000000000000000" pitchFamily="2" charset="2"/>
              <a:buChar char="ü"/>
            </a:pPr>
            <a:r>
              <a:rPr lang="nl-BE" sz="2400" dirty="0"/>
              <a:t>Hulp bij onderzoek (deelnemers vinden)	</a:t>
            </a:r>
          </a:p>
          <a:p>
            <a:pPr marL="342900" indent="-342900" algn="ctr">
              <a:lnSpc>
                <a:spcPct val="150000"/>
              </a:lnSpc>
              <a:buFont typeface="Wingdings" panose="05000000000000000000" pitchFamily="2" charset="2"/>
              <a:buChar char="ü"/>
            </a:pPr>
            <a:r>
              <a:rPr lang="nl-BE" sz="2400" dirty="0"/>
              <a:t>Sprekers congres, </a:t>
            </a:r>
            <a:r>
              <a:rPr lang="nl-BE" sz="2400" dirty="0" err="1"/>
              <a:t>webinars</a:t>
            </a:r>
            <a:r>
              <a:rPr lang="nl-BE" sz="2400" dirty="0"/>
              <a:t>, workshops…	</a:t>
            </a:r>
          </a:p>
          <a:p>
            <a:pPr>
              <a:lnSpc>
                <a:spcPct val="150000"/>
              </a:lnSpc>
            </a:pPr>
            <a:r>
              <a:rPr lang="nl-BE" sz="2400" dirty="0">
                <a:solidFill>
                  <a:srgbClr val="546071"/>
                </a:solidFill>
                <a:latin typeface="+mj-lt"/>
              </a:rPr>
              <a:t>			</a:t>
            </a:r>
            <a:endParaRPr lang="nl-BE" sz="2400" dirty="0"/>
          </a:p>
          <a:p>
            <a:endParaRPr lang="nl-BE" sz="2400" dirty="0"/>
          </a:p>
        </p:txBody>
      </p:sp>
      <p:pic>
        <p:nvPicPr>
          <p:cNvPr id="7" name="Afbeelding 6">
            <a:extLst>
              <a:ext uri="{FF2B5EF4-FFF2-40B4-BE49-F238E27FC236}">
                <a16:creationId xmlns:a16="http://schemas.microsoft.com/office/drawing/2014/main" id="{70C6B039-DC90-25C8-EDFC-CEB81C00EFA2}"/>
              </a:ext>
            </a:extLst>
          </p:cNvPr>
          <p:cNvPicPr>
            <a:picLocks noChangeAspect="1"/>
          </p:cNvPicPr>
          <p:nvPr/>
        </p:nvPicPr>
        <p:blipFill>
          <a:blip r:embed="rId4"/>
          <a:stretch>
            <a:fillRect/>
          </a:stretch>
        </p:blipFill>
        <p:spPr>
          <a:xfrm>
            <a:off x="8452666" y="2532593"/>
            <a:ext cx="3373634" cy="2903403"/>
          </a:xfrm>
          <a:prstGeom prst="rect">
            <a:avLst/>
          </a:prstGeom>
        </p:spPr>
      </p:pic>
    </p:spTree>
    <p:extLst>
      <p:ext uri="{BB962C8B-B14F-4D97-AF65-F5344CB8AC3E}">
        <p14:creationId xmlns:p14="http://schemas.microsoft.com/office/powerpoint/2010/main" val="1660345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00"/>
        <p:cNvGrpSpPr/>
        <p:nvPr/>
      </p:nvGrpSpPr>
      <p:grpSpPr>
        <a:xfrm>
          <a:off x="0" y="0"/>
          <a:ext cx="0" cy="0"/>
          <a:chOff x="0" y="0"/>
          <a:chExt cx="0" cy="0"/>
        </a:xfrm>
      </p:grpSpPr>
      <p:pic>
        <p:nvPicPr>
          <p:cNvPr id="3" name="Afbeelding 2" descr="Afbeelding met hart, Graphics, logo, symbool&#10;&#10;Automatisch gegenereerde beschrijving">
            <a:extLst>
              <a:ext uri="{FF2B5EF4-FFF2-40B4-BE49-F238E27FC236}">
                <a16:creationId xmlns:a16="http://schemas.microsoft.com/office/drawing/2014/main" id="{FA46AEAA-1698-1617-8B9E-7E2E8754B9A9}"/>
              </a:ext>
            </a:extLst>
          </p:cNvPr>
          <p:cNvPicPr>
            <a:picLocks noChangeAspect="1"/>
          </p:cNvPicPr>
          <p:nvPr/>
        </p:nvPicPr>
        <p:blipFill>
          <a:blip r:embed="rId3"/>
          <a:stretch>
            <a:fillRect/>
          </a:stretch>
        </p:blipFill>
        <p:spPr>
          <a:xfrm>
            <a:off x="9301607" y="55613"/>
            <a:ext cx="3058693" cy="2162203"/>
          </a:xfrm>
          <a:prstGeom prst="rect">
            <a:avLst/>
          </a:prstGeom>
        </p:spPr>
      </p:pic>
      <p:sp>
        <p:nvSpPr>
          <p:cNvPr id="4" name="Rechthoek 3">
            <a:extLst>
              <a:ext uri="{FF2B5EF4-FFF2-40B4-BE49-F238E27FC236}">
                <a16:creationId xmlns:a16="http://schemas.microsoft.com/office/drawing/2014/main" id="{0F1DF6D0-97AE-6AC9-241C-B81FD126182F}"/>
              </a:ext>
            </a:extLst>
          </p:cNvPr>
          <p:cNvSpPr/>
          <p:nvPr/>
        </p:nvSpPr>
        <p:spPr>
          <a:xfrm>
            <a:off x="-1" y="6493397"/>
            <a:ext cx="12192001" cy="364603"/>
          </a:xfrm>
          <a:prstGeom prst="rect">
            <a:avLst/>
          </a:prstGeom>
          <a:solidFill>
            <a:srgbClr val="E53E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a:extLst>
              <a:ext uri="{FF2B5EF4-FFF2-40B4-BE49-F238E27FC236}">
                <a16:creationId xmlns:a16="http://schemas.microsoft.com/office/drawing/2014/main" id="{22EE086A-520B-A6AE-334B-1CD13B7739F0}"/>
              </a:ext>
            </a:extLst>
          </p:cNvPr>
          <p:cNvSpPr txBox="1"/>
          <p:nvPr/>
        </p:nvSpPr>
        <p:spPr>
          <a:xfrm>
            <a:off x="532435" y="370390"/>
            <a:ext cx="8769172" cy="707886"/>
          </a:xfrm>
          <a:prstGeom prst="rect">
            <a:avLst/>
          </a:prstGeom>
          <a:noFill/>
        </p:spPr>
        <p:txBody>
          <a:bodyPr wrap="square" rtlCol="0">
            <a:spAutoFit/>
          </a:bodyPr>
          <a:lstStyle/>
          <a:p>
            <a:r>
              <a:rPr lang="nl-BE" sz="4000" dirty="0"/>
              <a:t>Hoe doen we dit?</a:t>
            </a:r>
          </a:p>
        </p:txBody>
      </p:sp>
      <p:sp>
        <p:nvSpPr>
          <p:cNvPr id="11" name="Tekstvak 10">
            <a:extLst>
              <a:ext uri="{FF2B5EF4-FFF2-40B4-BE49-F238E27FC236}">
                <a16:creationId xmlns:a16="http://schemas.microsoft.com/office/drawing/2014/main" id="{E4F8AFBA-653D-3AC1-F974-0800175DFB38}"/>
              </a:ext>
            </a:extLst>
          </p:cNvPr>
          <p:cNvSpPr txBox="1"/>
          <p:nvPr/>
        </p:nvSpPr>
        <p:spPr>
          <a:xfrm>
            <a:off x="532435" y="1921397"/>
            <a:ext cx="8919643" cy="5447645"/>
          </a:xfrm>
          <a:prstGeom prst="rect">
            <a:avLst/>
          </a:prstGeom>
          <a:noFill/>
        </p:spPr>
        <p:txBody>
          <a:bodyPr wrap="square" rtlCol="0">
            <a:spAutoFit/>
          </a:bodyPr>
          <a:lstStyle/>
          <a:p>
            <a:pPr>
              <a:lnSpc>
                <a:spcPct val="150000"/>
              </a:lnSpc>
            </a:pPr>
            <a:r>
              <a:rPr lang="nl-BE" sz="2400" dirty="0"/>
              <a:t>Samenwerkingen met:</a:t>
            </a:r>
          </a:p>
          <a:p>
            <a:pPr marL="342900" indent="-342900">
              <a:lnSpc>
                <a:spcPct val="150000"/>
              </a:lnSpc>
              <a:buFont typeface="Wingdings" panose="05000000000000000000" pitchFamily="2" charset="2"/>
              <a:buChar char="ü"/>
            </a:pPr>
            <a:r>
              <a:rPr lang="nl-BE" sz="2400" dirty="0"/>
              <a:t>Vlaams patiënten platform</a:t>
            </a:r>
            <a:r>
              <a:rPr lang="nl-BE" sz="2400" dirty="0">
                <a:solidFill>
                  <a:srgbClr val="546071"/>
                </a:solidFill>
                <a:latin typeface="+mj-lt"/>
              </a:rPr>
              <a:t> </a:t>
            </a:r>
            <a:r>
              <a:rPr lang="nl-BE" sz="2400" dirty="0">
                <a:latin typeface="Calibri" panose="020F0502020204030204" pitchFamily="34" charset="0"/>
                <a:cs typeface="Calibri" panose="020F0502020204030204" pitchFamily="34" charset="0"/>
                <a:sym typeface="Wingdings" panose="05000000000000000000" pitchFamily="2" charset="2"/>
              </a:rPr>
              <a:t>(FAGG </a:t>
            </a:r>
            <a:r>
              <a:rPr lang="nl-BE" sz="2400" b="0" i="0" dirty="0">
                <a:solidFill>
                  <a:srgbClr val="222222"/>
                </a:solidFill>
                <a:effectLst/>
                <a:latin typeface="Calibri" panose="020F0502020204030204" pitchFamily="34" charset="0"/>
                <a:cs typeface="Calibri" panose="020F0502020204030204" pitchFamily="34" charset="0"/>
              </a:rPr>
              <a:t>geneesmiddelencommissie</a:t>
            </a:r>
            <a:r>
              <a:rPr lang="nl-BE" sz="2400" dirty="0">
                <a:sym typeface="Wingdings" panose="05000000000000000000" pitchFamily="2" charset="2"/>
              </a:rPr>
              <a:t>)</a:t>
            </a:r>
          </a:p>
          <a:p>
            <a:pPr marL="342900" indent="-342900">
              <a:lnSpc>
                <a:spcPct val="150000"/>
              </a:lnSpc>
              <a:buFont typeface="Wingdings" panose="05000000000000000000" pitchFamily="2" charset="2"/>
              <a:buChar char="ü"/>
            </a:pPr>
            <a:r>
              <a:rPr lang="nl-BE" sz="2400" dirty="0" err="1">
                <a:solidFill>
                  <a:schemeClr val="tx1"/>
                </a:solidFill>
                <a:latin typeface="+mj-lt"/>
              </a:rPr>
              <a:t>RaDiOrg</a:t>
            </a:r>
            <a:r>
              <a:rPr lang="nl-BE" sz="2400" dirty="0">
                <a:solidFill>
                  <a:schemeClr val="tx1"/>
                </a:solidFill>
                <a:latin typeface="+mj-lt"/>
              </a:rPr>
              <a:t>	(Rare </a:t>
            </a:r>
            <a:r>
              <a:rPr lang="nl-BE" sz="2400" dirty="0" err="1">
                <a:solidFill>
                  <a:schemeClr val="tx1"/>
                </a:solidFill>
                <a:latin typeface="+mj-lt"/>
              </a:rPr>
              <a:t>Disease</a:t>
            </a:r>
            <a:r>
              <a:rPr lang="nl-BE" sz="2400" dirty="0">
                <a:solidFill>
                  <a:schemeClr val="tx1"/>
                </a:solidFill>
                <a:latin typeface="+mj-lt"/>
              </a:rPr>
              <a:t> Day, advies, Focusgroepen…)</a:t>
            </a:r>
          </a:p>
          <a:p>
            <a:pPr marL="342900" indent="-342900">
              <a:lnSpc>
                <a:spcPct val="150000"/>
              </a:lnSpc>
              <a:buFont typeface="Wingdings" panose="05000000000000000000" pitchFamily="2" charset="2"/>
              <a:buChar char="ü"/>
            </a:pPr>
            <a:r>
              <a:rPr lang="nl-BE" sz="2400" i="0" dirty="0" err="1">
                <a:solidFill>
                  <a:schemeClr val="tx1"/>
                </a:solidFill>
                <a:effectLst/>
                <a:latin typeface="+mj-lt"/>
                <a:cs typeface="Calibri" panose="020F0502020204030204" pitchFamily="34" charset="0"/>
              </a:rPr>
              <a:t>Patient</a:t>
            </a:r>
            <a:r>
              <a:rPr lang="nl-BE" sz="2400" i="0" dirty="0">
                <a:solidFill>
                  <a:schemeClr val="tx1"/>
                </a:solidFill>
                <a:effectLst/>
                <a:latin typeface="+mj-lt"/>
                <a:cs typeface="Calibri" panose="020F0502020204030204" pitchFamily="34" charset="0"/>
              </a:rPr>
              <a:t> </a:t>
            </a:r>
            <a:r>
              <a:rPr lang="nl-BE" sz="2400" i="0" dirty="0" err="1">
                <a:solidFill>
                  <a:schemeClr val="tx1"/>
                </a:solidFill>
                <a:effectLst/>
                <a:latin typeface="+mj-lt"/>
                <a:cs typeface="Calibri" panose="020F0502020204030204" pitchFamily="34" charset="0"/>
              </a:rPr>
              <a:t>Centrics</a:t>
            </a:r>
            <a:r>
              <a:rPr lang="nl-BE" sz="2400" i="0" dirty="0">
                <a:solidFill>
                  <a:schemeClr val="tx1"/>
                </a:solidFill>
                <a:effectLst/>
                <a:latin typeface="+mj-lt"/>
                <a:cs typeface="Calibri" panose="020F0502020204030204" pitchFamily="34" charset="0"/>
              </a:rPr>
              <a:t> (klinische trials platform)</a:t>
            </a:r>
          </a:p>
          <a:p>
            <a:pPr marL="342900" indent="-342900">
              <a:lnSpc>
                <a:spcPct val="150000"/>
              </a:lnSpc>
              <a:buFont typeface="Wingdings" panose="05000000000000000000" pitchFamily="2" charset="2"/>
              <a:buChar char="ü"/>
            </a:pPr>
            <a:r>
              <a:rPr lang="nl-BE" sz="2400" dirty="0" err="1">
                <a:solidFill>
                  <a:schemeClr val="tx1"/>
                </a:solidFill>
                <a:latin typeface="+mj-lt"/>
                <a:cs typeface="Calibri" panose="020F0502020204030204" pitchFamily="34" charset="0"/>
              </a:rPr>
              <a:t>Farma</a:t>
            </a:r>
            <a:r>
              <a:rPr lang="nl-BE" sz="2400" dirty="0">
                <a:solidFill>
                  <a:schemeClr val="tx1"/>
                </a:solidFill>
                <a:latin typeface="+mj-lt"/>
                <a:cs typeface="Calibri" panose="020F0502020204030204" pitchFamily="34" charset="0"/>
              </a:rPr>
              <a:t> (Info, projecten zoals bevraging noden, websites en congres, …)</a:t>
            </a:r>
          </a:p>
          <a:p>
            <a:pPr marL="342900" indent="-342900">
              <a:lnSpc>
                <a:spcPct val="150000"/>
              </a:lnSpc>
              <a:buFont typeface="Wingdings" panose="05000000000000000000" pitchFamily="2" charset="2"/>
              <a:buChar char="ü"/>
            </a:pPr>
            <a:r>
              <a:rPr lang="nl-BE" sz="2400" i="0" dirty="0">
                <a:solidFill>
                  <a:schemeClr val="tx1"/>
                </a:solidFill>
                <a:effectLst/>
                <a:latin typeface="+mj-lt"/>
                <a:cs typeface="Calibri" panose="020F0502020204030204" pitchFamily="34" charset="0"/>
              </a:rPr>
              <a:t>Spierziekte Vlaanderen </a:t>
            </a:r>
          </a:p>
          <a:p>
            <a:pPr marL="342900" indent="-342900">
              <a:lnSpc>
                <a:spcPct val="150000"/>
              </a:lnSpc>
              <a:buFont typeface="Wingdings" panose="05000000000000000000" pitchFamily="2" charset="2"/>
              <a:buChar char="ü"/>
            </a:pPr>
            <a:endParaRPr lang="nl-BE" sz="2400" dirty="0">
              <a:solidFill>
                <a:schemeClr val="tx1"/>
              </a:solidFill>
              <a:latin typeface="+mj-lt"/>
            </a:endParaRPr>
          </a:p>
          <a:p>
            <a:pPr>
              <a:lnSpc>
                <a:spcPct val="150000"/>
              </a:lnSpc>
            </a:pPr>
            <a:r>
              <a:rPr lang="nl-BE" sz="2400" dirty="0">
                <a:solidFill>
                  <a:schemeClr val="tx1"/>
                </a:solidFill>
                <a:latin typeface="+mj-lt"/>
              </a:rPr>
              <a:t>	</a:t>
            </a:r>
            <a:endParaRPr lang="nl-BE" sz="2400" dirty="0">
              <a:solidFill>
                <a:schemeClr val="tx1"/>
              </a:solidFill>
            </a:endParaRPr>
          </a:p>
          <a:p>
            <a:endParaRPr lang="nl-BE" sz="2400" dirty="0"/>
          </a:p>
        </p:txBody>
      </p:sp>
    </p:spTree>
    <p:extLst>
      <p:ext uri="{BB962C8B-B14F-4D97-AF65-F5344CB8AC3E}">
        <p14:creationId xmlns:p14="http://schemas.microsoft.com/office/powerpoint/2010/main" val="3500795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00"/>
        <p:cNvGrpSpPr/>
        <p:nvPr/>
      </p:nvGrpSpPr>
      <p:grpSpPr>
        <a:xfrm>
          <a:off x="0" y="0"/>
          <a:ext cx="0" cy="0"/>
          <a:chOff x="0" y="0"/>
          <a:chExt cx="0" cy="0"/>
        </a:xfrm>
      </p:grpSpPr>
      <p:pic>
        <p:nvPicPr>
          <p:cNvPr id="3" name="Afbeelding 2" descr="Afbeelding met hart, Graphics, logo, symbool&#10;&#10;Automatisch gegenereerde beschrijving">
            <a:extLst>
              <a:ext uri="{FF2B5EF4-FFF2-40B4-BE49-F238E27FC236}">
                <a16:creationId xmlns:a16="http://schemas.microsoft.com/office/drawing/2014/main" id="{FA46AEAA-1698-1617-8B9E-7E2E8754B9A9}"/>
              </a:ext>
            </a:extLst>
          </p:cNvPr>
          <p:cNvPicPr>
            <a:picLocks noChangeAspect="1"/>
          </p:cNvPicPr>
          <p:nvPr/>
        </p:nvPicPr>
        <p:blipFill>
          <a:blip r:embed="rId3"/>
          <a:stretch>
            <a:fillRect/>
          </a:stretch>
        </p:blipFill>
        <p:spPr>
          <a:xfrm>
            <a:off x="9301607" y="55613"/>
            <a:ext cx="3058693" cy="2162203"/>
          </a:xfrm>
          <a:prstGeom prst="rect">
            <a:avLst/>
          </a:prstGeom>
        </p:spPr>
      </p:pic>
      <p:sp>
        <p:nvSpPr>
          <p:cNvPr id="4" name="Rechthoek 3">
            <a:extLst>
              <a:ext uri="{FF2B5EF4-FFF2-40B4-BE49-F238E27FC236}">
                <a16:creationId xmlns:a16="http://schemas.microsoft.com/office/drawing/2014/main" id="{0F1DF6D0-97AE-6AC9-241C-B81FD126182F}"/>
              </a:ext>
            </a:extLst>
          </p:cNvPr>
          <p:cNvSpPr/>
          <p:nvPr/>
        </p:nvSpPr>
        <p:spPr>
          <a:xfrm>
            <a:off x="-1" y="6493397"/>
            <a:ext cx="12192001" cy="364603"/>
          </a:xfrm>
          <a:prstGeom prst="rect">
            <a:avLst/>
          </a:prstGeom>
          <a:solidFill>
            <a:srgbClr val="E53E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a:extLst>
              <a:ext uri="{FF2B5EF4-FFF2-40B4-BE49-F238E27FC236}">
                <a16:creationId xmlns:a16="http://schemas.microsoft.com/office/drawing/2014/main" id="{22EE086A-520B-A6AE-334B-1CD13B7739F0}"/>
              </a:ext>
            </a:extLst>
          </p:cNvPr>
          <p:cNvSpPr txBox="1"/>
          <p:nvPr/>
        </p:nvSpPr>
        <p:spPr>
          <a:xfrm>
            <a:off x="532435" y="370390"/>
            <a:ext cx="8769172" cy="707886"/>
          </a:xfrm>
          <a:prstGeom prst="rect">
            <a:avLst/>
          </a:prstGeom>
          <a:noFill/>
        </p:spPr>
        <p:txBody>
          <a:bodyPr wrap="square" rtlCol="0">
            <a:spAutoFit/>
          </a:bodyPr>
          <a:lstStyle/>
          <a:p>
            <a:r>
              <a:rPr lang="nl-BE" sz="4000" dirty="0"/>
              <a:t>Hoe doen we dit?</a:t>
            </a:r>
          </a:p>
        </p:txBody>
      </p:sp>
      <p:sp>
        <p:nvSpPr>
          <p:cNvPr id="11" name="Tekstvak 10">
            <a:extLst>
              <a:ext uri="{FF2B5EF4-FFF2-40B4-BE49-F238E27FC236}">
                <a16:creationId xmlns:a16="http://schemas.microsoft.com/office/drawing/2014/main" id="{E4F8AFBA-653D-3AC1-F974-0800175DFB38}"/>
              </a:ext>
            </a:extLst>
          </p:cNvPr>
          <p:cNvSpPr txBox="1"/>
          <p:nvPr/>
        </p:nvSpPr>
        <p:spPr>
          <a:xfrm>
            <a:off x="532435" y="1921397"/>
            <a:ext cx="8919643" cy="4339650"/>
          </a:xfrm>
          <a:prstGeom prst="rect">
            <a:avLst/>
          </a:prstGeom>
          <a:noFill/>
        </p:spPr>
        <p:txBody>
          <a:bodyPr wrap="square" rtlCol="0">
            <a:spAutoFit/>
          </a:bodyPr>
          <a:lstStyle/>
          <a:p>
            <a:pPr>
              <a:lnSpc>
                <a:spcPct val="150000"/>
              </a:lnSpc>
            </a:pPr>
            <a:r>
              <a:rPr lang="nl-BE" sz="2400" dirty="0"/>
              <a:t>Sociaal netwerk Duchenne families:</a:t>
            </a:r>
          </a:p>
          <a:p>
            <a:pPr marL="342900" indent="-342900">
              <a:lnSpc>
                <a:spcPct val="150000"/>
              </a:lnSpc>
              <a:buFont typeface="Wingdings" panose="05000000000000000000" pitchFamily="2" charset="2"/>
              <a:buChar char="ü"/>
            </a:pPr>
            <a:r>
              <a:rPr lang="nl-BE" sz="2400" i="0" dirty="0">
                <a:solidFill>
                  <a:schemeClr val="tx1"/>
                </a:solidFill>
                <a:effectLst/>
                <a:latin typeface="+mj-lt"/>
                <a:cs typeface="Calibri" panose="020F0502020204030204" pitchFamily="34" charset="0"/>
              </a:rPr>
              <a:t>Familiedag (</a:t>
            </a:r>
            <a:r>
              <a:rPr lang="nl-BE" sz="2400" dirty="0">
                <a:solidFill>
                  <a:schemeClr val="tx1"/>
                </a:solidFill>
                <a:latin typeface="+mj-lt"/>
                <a:cs typeface="Calibri" panose="020F0502020204030204" pitchFamily="34" charset="0"/>
              </a:rPr>
              <a:t>UCome2Bike)</a:t>
            </a:r>
          </a:p>
          <a:p>
            <a:pPr marL="342900" indent="-342900">
              <a:lnSpc>
                <a:spcPct val="150000"/>
              </a:lnSpc>
              <a:buFont typeface="Wingdings" panose="05000000000000000000" pitchFamily="2" charset="2"/>
              <a:buChar char="ü"/>
            </a:pPr>
            <a:r>
              <a:rPr lang="nl-BE" sz="2400" dirty="0">
                <a:solidFill>
                  <a:schemeClr val="tx1"/>
                </a:solidFill>
                <a:latin typeface="+mj-lt"/>
                <a:cs typeface="Calibri" panose="020F0502020204030204" pitchFamily="34" charset="0"/>
              </a:rPr>
              <a:t>Congres</a:t>
            </a:r>
          </a:p>
          <a:p>
            <a:pPr marL="342900" indent="-342900">
              <a:lnSpc>
                <a:spcPct val="150000"/>
              </a:lnSpc>
              <a:buFont typeface="Wingdings" panose="05000000000000000000" pitchFamily="2" charset="2"/>
              <a:buChar char="ü"/>
            </a:pPr>
            <a:r>
              <a:rPr lang="nl-BE" sz="2400" i="0" dirty="0" err="1">
                <a:solidFill>
                  <a:schemeClr val="tx1"/>
                </a:solidFill>
                <a:effectLst/>
                <a:latin typeface="+mj-lt"/>
                <a:cs typeface="Calibri" panose="020F0502020204030204" pitchFamily="34" charset="0"/>
              </a:rPr>
              <a:t>Let’s</a:t>
            </a:r>
            <a:r>
              <a:rPr lang="nl-BE" sz="2400" i="0" dirty="0">
                <a:solidFill>
                  <a:schemeClr val="tx1"/>
                </a:solidFill>
                <a:effectLst/>
                <a:latin typeface="+mj-lt"/>
                <a:cs typeface="Calibri" panose="020F0502020204030204" pitchFamily="34" charset="0"/>
              </a:rPr>
              <a:t> race</a:t>
            </a:r>
          </a:p>
          <a:p>
            <a:pPr marL="342900" indent="-342900">
              <a:lnSpc>
                <a:spcPct val="150000"/>
              </a:lnSpc>
              <a:buFont typeface="Wingdings" panose="05000000000000000000" pitchFamily="2" charset="2"/>
              <a:buChar char="ü"/>
            </a:pPr>
            <a:r>
              <a:rPr lang="nl-BE" sz="2400" dirty="0">
                <a:solidFill>
                  <a:schemeClr val="tx1"/>
                </a:solidFill>
                <a:latin typeface="+mj-lt"/>
                <a:cs typeface="Calibri" panose="020F0502020204030204" pitchFamily="34" charset="0"/>
              </a:rPr>
              <a:t>Sociale media </a:t>
            </a:r>
            <a:endParaRPr lang="nl-BE" sz="2400" i="0" dirty="0">
              <a:solidFill>
                <a:schemeClr val="tx1"/>
              </a:solidFill>
              <a:effectLst/>
              <a:latin typeface="+mj-lt"/>
              <a:cs typeface="Calibri" panose="020F0502020204030204" pitchFamily="34" charset="0"/>
            </a:endParaRPr>
          </a:p>
          <a:p>
            <a:pPr marL="342900" indent="-342900">
              <a:lnSpc>
                <a:spcPct val="150000"/>
              </a:lnSpc>
              <a:buFont typeface="Wingdings" panose="05000000000000000000" pitchFamily="2" charset="2"/>
              <a:buChar char="ü"/>
            </a:pPr>
            <a:endParaRPr lang="nl-BE" sz="2400" dirty="0">
              <a:solidFill>
                <a:schemeClr val="tx1"/>
              </a:solidFill>
              <a:latin typeface="+mj-lt"/>
            </a:endParaRPr>
          </a:p>
          <a:p>
            <a:pPr>
              <a:lnSpc>
                <a:spcPct val="150000"/>
              </a:lnSpc>
            </a:pPr>
            <a:r>
              <a:rPr lang="nl-BE" sz="2400" dirty="0">
                <a:solidFill>
                  <a:schemeClr val="tx1"/>
                </a:solidFill>
                <a:latin typeface="+mj-lt"/>
              </a:rPr>
              <a:t>	</a:t>
            </a:r>
            <a:endParaRPr lang="nl-BE" sz="2400" dirty="0">
              <a:solidFill>
                <a:schemeClr val="tx1"/>
              </a:solidFill>
            </a:endParaRPr>
          </a:p>
          <a:p>
            <a:endParaRPr lang="nl-BE" sz="2400" dirty="0"/>
          </a:p>
        </p:txBody>
      </p:sp>
      <p:pic>
        <p:nvPicPr>
          <p:cNvPr id="1026" name="Picture 2" descr="Kan een afbeelding zijn van 1 persoon en , met de tekst Primnn Parent Projecr PaojBel ProjeBelgium Belgium LET'S RACE GRATIS RIT IN EEN BLIKSEMSNELLE SPORTWAGEN OP HET MOOISTE CIRCUIT TER WERELD! SCHRIJF JE SNEL IN! MAANDAG 16 oktober 2023 Vanaf 10u Foto: Dirk Bogaerts Circuit van Spa Francorchamps">
            <a:extLst>
              <a:ext uri="{FF2B5EF4-FFF2-40B4-BE49-F238E27FC236}">
                <a16:creationId xmlns:a16="http://schemas.microsoft.com/office/drawing/2014/main" id="{14CC1279-2AD7-68CB-A0F9-A0C138CC2B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5532" y="2217816"/>
            <a:ext cx="4328171" cy="3628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506709"/>
      </p:ext>
    </p:extLst>
  </p:cSld>
  <p:clrMapOvr>
    <a:masterClrMapping/>
  </p:clrMapOvr>
</p:sld>
</file>

<file path=ppt/theme/theme1.xml><?xml version="1.0" encoding="utf-8"?>
<a:theme xmlns:a="http://schemas.openxmlformats.org/drawingml/2006/main" name="Terugblik">
  <a:themeElements>
    <a:clrScheme name="Terugblik">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2045</TotalTime>
  <Words>619</Words>
  <Application>Microsoft Office PowerPoint</Application>
  <PresentationFormat>Breedbeeld</PresentationFormat>
  <Paragraphs>100</Paragraphs>
  <Slides>17</Slides>
  <Notes>17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Cambria</vt:lpstr>
      <vt:lpstr>Wingdings</vt:lpstr>
      <vt:lpstr>Terugblik</vt:lpstr>
      <vt:lpstr>Duchenne Parent Project Belgium vzw</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Duchenne Parent Project Belgium vzw</dc:title>
  <dc:creator>Jo Rooseleers</dc:creator>
  <cp:lastModifiedBy>Conny Pelicaen</cp:lastModifiedBy>
  <cp:revision>100</cp:revision>
  <dcterms:created xsi:type="dcterms:W3CDTF">2021-03-07T09:14:50Z</dcterms:created>
  <dcterms:modified xsi:type="dcterms:W3CDTF">2023-09-22T10:13:06Z</dcterms:modified>
</cp:coreProperties>
</file>